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55"/>
  </p:notesMasterIdLst>
  <p:sldIdLst>
    <p:sldId id="256" r:id="rId2"/>
    <p:sldId id="305" r:id="rId3"/>
    <p:sldId id="259" r:id="rId4"/>
    <p:sldId id="30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1" r:id="rId21"/>
    <p:sldId id="275" r:id="rId22"/>
    <p:sldId id="276" r:id="rId23"/>
    <p:sldId id="277" r:id="rId24"/>
    <p:sldId id="279" r:id="rId25"/>
    <p:sldId id="280" r:id="rId26"/>
    <p:sldId id="282" r:id="rId27"/>
    <p:sldId id="283" r:id="rId28"/>
    <p:sldId id="281" r:id="rId29"/>
    <p:sldId id="284" r:id="rId30"/>
    <p:sldId id="285" r:id="rId31"/>
    <p:sldId id="287" r:id="rId32"/>
    <p:sldId id="286" r:id="rId33"/>
    <p:sldId id="307" r:id="rId34"/>
    <p:sldId id="308" r:id="rId35"/>
    <p:sldId id="310" r:id="rId36"/>
    <p:sldId id="309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7" r:id="rId46"/>
    <p:sldId id="296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715" autoAdjust="0"/>
  </p:normalViewPr>
  <p:slideViewPr>
    <p:cSldViewPr snapToGrid="0">
      <p:cViewPr varScale="1">
        <p:scale>
          <a:sx n="73" d="100"/>
          <a:sy n="73" d="100"/>
        </p:scale>
        <p:origin x="9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005A8-1C3D-4110-9F9F-138A12B371E1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3BAEC-0E98-4AA9-82F8-ADA61364C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57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en-US" dirty="0" err="1" smtClean="0"/>
              <a:t>Altengt</a:t>
            </a:r>
            <a:r>
              <a:rPr lang="en-US" dirty="0" smtClean="0"/>
              <a:t>. (2026, January 12). </a:t>
            </a:r>
          </a:p>
          <a:p>
            <a:r>
              <a:rPr lang="en-US" dirty="0" smtClean="0"/>
              <a:t>https://www.altengt.com/images/automotive_funcational_safety/functional_safety_s.jpg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9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E-city</a:t>
            </a:r>
            <a:r>
              <a:rPr lang="en-US" dirty="0" smtClean="0"/>
              <a:t>. 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https://e-city.hu/documents/20126/163939/TV-torony+(1).jpg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17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Facebook – </a:t>
            </a:r>
            <a:r>
              <a:rPr lang="hu-HU" dirty="0" smtClean="0"/>
              <a:t>Természetjáró</a:t>
            </a:r>
            <a:r>
              <a:rPr lang="en-US" dirty="0" smtClean="0"/>
              <a:t>. (2026).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https://www.facebook.com/photo/?fbid=606849038707977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36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Zegimuzeumok</a:t>
            </a:r>
            <a:r>
              <a:rPr lang="hu-HU" dirty="0" smtClean="0"/>
              <a:t>. </a:t>
            </a:r>
            <a:r>
              <a:rPr lang="en-US" dirty="0" smtClean="0"/>
              <a:t>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https://zegimuzeumok.hu/wp-content/gallery/kalocfai-lakohaz-udvara/gocseji-skanzen-04b-kalocfai-lakohaz.jpg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96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Zegimuzeumok</a:t>
            </a:r>
            <a:r>
              <a:rPr lang="hu-HU" dirty="0" smtClean="0"/>
              <a:t>. </a:t>
            </a:r>
            <a:r>
              <a:rPr lang="en-US" dirty="0" smtClean="0"/>
              <a:t>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https://zegimuzeumok.hu/wp-content/gallery/zalalovoi-hosszuhaz-udvara/gocseji-skanzen-14-zalalovoi-hosszuhaz.jpg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826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Csodalatosmagyarorszag</a:t>
            </a:r>
            <a:r>
              <a:rPr lang="hu-HU" dirty="0" smtClean="0"/>
              <a:t>. </a:t>
            </a:r>
            <a:r>
              <a:rPr lang="en-US" dirty="0" smtClean="0"/>
              <a:t>(2026, January 12). </a:t>
            </a:r>
          </a:p>
          <a:p>
            <a:r>
              <a:rPr lang="en-GB" dirty="0" smtClean="0"/>
              <a:t>https://csodalatosmagyarorszag.hu/wp-content/uploads/2024/10/zalaegerszeg-gocseji-falumuzeum-skanzen-osz-jegyvasarlas8-csodalatosmagyarorszag.jpg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534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Z</a:t>
            </a:r>
            <a:r>
              <a:rPr lang="en-US" dirty="0" err="1" smtClean="0"/>
              <a:t>alaegerszegturizmus</a:t>
            </a:r>
            <a:r>
              <a:rPr lang="en-US" dirty="0" smtClean="0"/>
              <a:t>. 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https://zalaegerszegturizmus.hu/wp-content/uploads/2015/05/Gocseji-Falumuzeum.jpg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39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Facebook – </a:t>
            </a:r>
            <a:r>
              <a:rPr lang="en-US" dirty="0" err="1" smtClean="0"/>
              <a:t>Tourinform</a:t>
            </a:r>
            <a:r>
              <a:rPr lang="en-US" dirty="0" smtClean="0"/>
              <a:t> </a:t>
            </a:r>
            <a:r>
              <a:rPr lang="en-US" dirty="0" err="1" smtClean="0"/>
              <a:t>Zalaegerszeg</a:t>
            </a:r>
            <a:r>
              <a:rPr lang="en-US" dirty="0" smtClean="0"/>
              <a:t>. (2026).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https://www.facebook.com/photo/?fbid=1082008930593837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593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Szallas</a:t>
            </a:r>
            <a:r>
              <a:rPr lang="en-US" dirty="0" smtClean="0"/>
              <a:t>. (2026, January 12).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https://i.szalas.hu/pois/6461/original/34372.jpg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079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Szallas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https://i.szalas.hu/pois/6461/original/22224.jpg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97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Turistamagazin. </a:t>
            </a:r>
            <a:r>
              <a:rPr lang="en-US" dirty="0" smtClean="0"/>
              <a:t>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https://www.turistamagazin.hu/media/thumbs/mi/nd/en/minden-adott-hogy-a-termeszetjarok-kedvence-legyen-zala-60e8a238-7935954.jpeg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4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B</a:t>
            </a:r>
            <a:r>
              <a:rPr lang="en-GB" dirty="0" err="1" smtClean="0"/>
              <a:t>lueandgreentomorrow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https://blueandgreentomorrow.com/wp-content/uploads/2024/08/eco-friendly-car-ideas.jp</a:t>
            </a:r>
            <a:r>
              <a:rPr lang="hu-HU" dirty="0" smtClean="0"/>
              <a:t>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628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Magyarorszagom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https://www.magyarorszagom.hu/upload/userupload/4/images/G0259383-3c_.jpg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51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Termalfurdo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https://www.termalfurdo.hu/upload/images/Galeria/furdo/aquacity_zalaegerszeg/termalfurdo_aquacity_zalaegerszeg_1.jpg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84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Termalfurdo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https://www.termalfurdo.hu/upload/images/Galeria/furdo/aquacity_zalaegerszeg/termalfurdo_aquacity_zalaegerszeg_6.jpg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53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Balatongyorok</a:t>
            </a:r>
            <a:r>
              <a:rPr lang="en-US" dirty="0" smtClean="0"/>
              <a:t>. 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https://balatongyorok.hu/wp-content/uploads/2019/09/szepkilato_fejlec-1.jpg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26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Balatongyorok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https://balatongyorok.hu/wp-content/gallery/szepkilato/szepkilato1.jpg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46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Heviz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https://www.heviz.hu/file/news/1483/gallery/big/96215217_109172000789301_7731198633269264384_n.jpg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11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Csodalatosborok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https://csodalatosborok.hu/wp-content/uploads/2020/09/keszthely-fenekpuszta-kis-balaton-latogatokozpont-csodalatosbalaton.jpg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3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Erdelyalbum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https://erdelyalbum.hu/wp-content/uploads/2021/04/7-az-elelemert-kuzdo-harc-a-nagy-kocsagoknal-is-megvan.jpg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756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Facebook – </a:t>
            </a:r>
            <a:r>
              <a:rPr lang="hu-HU" dirty="0" smtClean="0"/>
              <a:t>Szeretem a Balatont - Bakancslistás helyek</a:t>
            </a:r>
            <a:r>
              <a:rPr lang="en-US" dirty="0" smtClean="0"/>
              <a:t>. (2026).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https://www.facebook.com/photo?fbid=1015053923995292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56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Balcsi</a:t>
            </a:r>
            <a:r>
              <a:rPr lang="en-US" dirty="0" smtClean="0"/>
              <a:t>. 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https://balcsi.net/wp-content/uploads/2020/02/balatonboglar_gombkilato_15.jpg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97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Image</a:t>
            </a:r>
            <a:r>
              <a:rPr lang="hu-HU" baseline="0" dirty="0" smtClean="0"/>
              <a:t> s</a:t>
            </a:r>
            <a:r>
              <a:rPr lang="en-GB" dirty="0" err="1" smtClean="0"/>
              <a:t>ource</a:t>
            </a:r>
            <a:r>
              <a:rPr lang="en-GB" dirty="0" smtClean="0"/>
              <a:t>: Own work.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33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Likebalaton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https://likebalaton.hu/wp-content/uploads/2024/10/9320738shutterstock2136688393-scaled.jpg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469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24</a:t>
            </a:r>
            <a:r>
              <a:rPr lang="en-US" dirty="0" smtClean="0"/>
              <a:t>. 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https://ng.24.hu/uploads/2024/04/szigliget.jpg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02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C</a:t>
            </a:r>
            <a:r>
              <a:rPr lang="en-GB" dirty="0" err="1" smtClean="0"/>
              <a:t>sodalatosmagyarorszag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https://csodalatosmagyarorszag.hu/wp-content/uploads/2018/03/hevizi-tofurdo-termalto-gyogyfuro-heviz-to-latnivalo-spa-csodalatosmagyarorszag.jpg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89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Trvl-media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https://images.trvl-media.com/place/6102306/8248d3e0-f034-4084-94d0-c95ee653a5f9.jpg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42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C</a:t>
            </a:r>
            <a:r>
              <a:rPr lang="en-GB" dirty="0" err="1" smtClean="0"/>
              <a:t>sodalatosmagyarorszag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https://csodalatosbalaton.hu/wp-content/uploads/2021/04/festetics-kastely-keszthely-helikon-kastelymuzeum-dronfoto-csodalatosbalaton-csodalatosmagyarorszag.jpg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36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Facebook –</a:t>
            </a:r>
            <a:r>
              <a:rPr lang="hu-HU" dirty="0" smtClean="0"/>
              <a:t> </a:t>
            </a:r>
            <a:r>
              <a:rPr lang="en-US" dirty="0" err="1" smtClean="0"/>
              <a:t>Turistička</a:t>
            </a:r>
            <a:r>
              <a:rPr lang="en-US" dirty="0" smtClean="0"/>
              <a:t> </a:t>
            </a:r>
            <a:r>
              <a:rPr lang="en-US" dirty="0" err="1" smtClean="0"/>
              <a:t>agencija</a:t>
            </a:r>
            <a:r>
              <a:rPr lang="en-US" dirty="0" smtClean="0"/>
              <a:t> TIM travel. (2026).</a:t>
            </a:r>
            <a:endParaRPr lang="hu-HU" dirty="0" smtClean="0"/>
          </a:p>
          <a:p>
            <a:r>
              <a:rPr lang="en-GB" dirty="0" smtClean="0"/>
              <a:t>https://www.facebook.com/tatimtravel/photos/d41d8cd9/1381798897290140/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667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Indexvas</a:t>
            </a:r>
            <a:r>
              <a:rPr lang="en-US" dirty="0" smtClean="0"/>
              <a:t>. (2026, January 12). </a:t>
            </a:r>
          </a:p>
          <a:p>
            <a:r>
              <a:rPr lang="hu-HU" dirty="0" smtClean="0"/>
              <a:t>https://kep.cdn.indexvas.hu/1/0/3442/34426/344269/34426923_4ab77f229d750b83f25d85c4d0e8f63b_wm.jpg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</a:t>
            </a:r>
            <a:r>
              <a:rPr lang="hu-HU" dirty="0" err="1" smtClean="0"/>
              <a:t>source</a:t>
            </a:r>
            <a:r>
              <a:rPr lang="hu-HU" dirty="0" smtClean="0"/>
              <a:t>: </a:t>
            </a:r>
            <a:r>
              <a:rPr lang="hu-HU" dirty="0" err="1" smtClean="0"/>
              <a:t>Reddit</a:t>
            </a:r>
            <a:r>
              <a:rPr lang="hu-HU" dirty="0" smtClean="0"/>
              <a:t> – u/Classic_Butterfly276, r/</a:t>
            </a:r>
            <a:r>
              <a:rPr lang="hu-HU" dirty="0" err="1" smtClean="0"/>
              <a:t>hungary</a:t>
            </a:r>
            <a:r>
              <a:rPr lang="hu-HU" dirty="0" smtClean="0"/>
              <a:t>. (2026).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https://www.reddit.com/r/hungary/comments/1i3p0te/donal_trump_mindig_is_itt_volt_n%C3%A1lunk/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090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Willishotel</a:t>
            </a:r>
            <a:r>
              <a:rPr lang="en-US" dirty="0" smtClean="0"/>
              <a:t>. 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https://zcms.hu/willishotelhu/img/gallery/e53e180aa37950701f1224acd34488ee.jpg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4486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Willishotel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https://zcms.hu/willishotelhu/img/gallery/5acaf3c3c54654b40b538d62585c2113.jpg</a:t>
            </a:r>
            <a:endParaRPr lang="hu-HU" dirty="0" smtClean="0"/>
          </a:p>
          <a:p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Willishotel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https://zcms.hu/willishotelhu/img/gallery/7e1071d6d188ab8be47059059586938f.jpg</a:t>
            </a:r>
            <a:endParaRPr lang="hu-HU" dirty="0" smtClean="0"/>
          </a:p>
          <a:p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Willishotel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https://zcms.hu/willishotelhu/img/gallery/fdae29cd177fcd58e72a7d13b23896eb.jpg</a:t>
            </a:r>
            <a:endParaRPr lang="hu-HU" dirty="0" smtClean="0"/>
          </a:p>
          <a:p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Turizmus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https://turizmus.com/img-cache/w/i/l/l/i/willis1-archive-cikk-117-1724-cikk-1171724-1290-860-90-cr.webp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266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Szallas</a:t>
            </a:r>
            <a:r>
              <a:rPr lang="en-US" dirty="0" smtClean="0"/>
              <a:t>. 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https://i.szalas.hu/hotels/466649/original/2945853.webp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26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Infostart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https://infostart.hu/images/site/articles/lead/2023/05/1684510448-OInPjitTY_md.jpg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26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Szallas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https://i.szalas.hu/hotels/466649/original/3110700.webp</a:t>
            </a:r>
            <a:endParaRPr lang="hu-HU" dirty="0" smtClean="0"/>
          </a:p>
          <a:p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Booking.com – </a:t>
            </a:r>
            <a:r>
              <a:rPr lang="en-US" dirty="0" err="1" smtClean="0"/>
              <a:t>Arany</a:t>
            </a:r>
            <a:r>
              <a:rPr lang="en-US" dirty="0" smtClean="0"/>
              <a:t> </a:t>
            </a:r>
            <a:r>
              <a:rPr lang="en-US" dirty="0" err="1" smtClean="0"/>
              <a:t>Bárány</a:t>
            </a:r>
            <a:r>
              <a:rPr lang="en-US" dirty="0" smtClean="0"/>
              <a:t> Hotel. (2026).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https://www.booking.com/hotel/hu/arany-ba-ra-ny.hu.html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Aranybarany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https://zcms.hu/aranybaranyhu/img/gallery/f813b1c5ef914637c9c15827f8a43f7e.jpg</a:t>
            </a:r>
            <a:endParaRPr lang="hu-HU" dirty="0" smtClean="0"/>
          </a:p>
          <a:p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Booking.com – </a:t>
            </a:r>
            <a:r>
              <a:rPr lang="en-US" dirty="0" err="1" smtClean="0"/>
              <a:t>Arany</a:t>
            </a:r>
            <a:r>
              <a:rPr lang="en-US" dirty="0" smtClean="0"/>
              <a:t> </a:t>
            </a:r>
            <a:r>
              <a:rPr lang="en-US" dirty="0" err="1" smtClean="0"/>
              <a:t>Bárány</a:t>
            </a:r>
            <a:r>
              <a:rPr lang="en-US" dirty="0" smtClean="0"/>
              <a:t> Hotel. (2026).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https://www.booking.com/hotel/hu/arany-ba-ra-ny.hu.html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265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</a:t>
            </a:r>
            <a:r>
              <a:rPr lang="hu-HU" dirty="0" err="1" smtClean="0"/>
              <a:t>source</a:t>
            </a:r>
            <a:r>
              <a:rPr lang="hu-HU" dirty="0" smtClean="0"/>
              <a:t>: </a:t>
            </a:r>
            <a:r>
              <a:rPr lang="hu-HU" dirty="0" err="1" smtClean="0"/>
              <a:t>Own</a:t>
            </a:r>
            <a:r>
              <a:rPr lang="hu-HU" dirty="0" smtClean="0"/>
              <a:t> </a:t>
            </a:r>
            <a:r>
              <a:rPr lang="hu-HU" dirty="0" err="1" smtClean="0"/>
              <a:t>photo</a:t>
            </a:r>
            <a:r>
              <a:rPr lang="hu-HU" dirty="0" smtClean="0"/>
              <a:t>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285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Zalaegerszeg</a:t>
            </a:r>
            <a:r>
              <a:rPr lang="en-US" dirty="0" smtClean="0"/>
              <a:t>. 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https://zalaegerszeg.hu/wp-content/uploads/2023/09/ESP_6270.jpg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839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</a:t>
            </a:r>
            <a:r>
              <a:rPr lang="hu-HU" dirty="0" err="1" smtClean="0"/>
              <a:t>source</a:t>
            </a:r>
            <a:r>
              <a:rPr lang="hu-HU" dirty="0" smtClean="0"/>
              <a:t>: </a:t>
            </a:r>
            <a:r>
              <a:rPr lang="hu-HU" dirty="0" err="1" smtClean="0"/>
              <a:t>Own</a:t>
            </a:r>
            <a:r>
              <a:rPr lang="hu-HU" dirty="0" smtClean="0"/>
              <a:t> </a:t>
            </a:r>
            <a:r>
              <a:rPr lang="hu-HU" dirty="0" err="1" smtClean="0"/>
              <a:t>photo</a:t>
            </a:r>
            <a:r>
              <a:rPr lang="hu-HU" dirty="0" smtClean="0"/>
              <a:t>.</a:t>
            </a:r>
            <a:endParaRPr lang="en-GB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162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Z</a:t>
            </a:r>
            <a:r>
              <a:rPr lang="en-US" dirty="0" err="1" smtClean="0"/>
              <a:t>alaegerszegturizmus</a:t>
            </a:r>
            <a:r>
              <a:rPr lang="en-US" dirty="0" smtClean="0"/>
              <a:t>. 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https://zalaegerszegturizmus.hu/wp-content/uploads/2022/06/Zrinyi3.jpg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194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Z</a:t>
            </a:r>
            <a:r>
              <a:rPr lang="en-US" dirty="0" err="1" smtClean="0"/>
              <a:t>alaegerszegturizmus</a:t>
            </a:r>
            <a:r>
              <a:rPr lang="en-US" dirty="0" smtClean="0"/>
              <a:t>. 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https://zalaegerszegturizmus.hu/wp-content/uploads/2022/06/Zrinyi1-1600x1067.jpg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299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Slide</a:t>
            </a:r>
            <a:r>
              <a:rPr lang="hu-HU" baseline="0" dirty="0" smtClean="0"/>
              <a:t> c</a:t>
            </a:r>
            <a:r>
              <a:rPr lang="en-US" dirty="0" err="1" smtClean="0"/>
              <a:t>ourtesy</a:t>
            </a:r>
            <a:r>
              <a:rPr lang="en-US" dirty="0" smtClean="0"/>
              <a:t> of </a:t>
            </a:r>
            <a:r>
              <a:rPr lang="en-US" dirty="0" err="1" smtClean="0"/>
              <a:t>ZalaZone</a:t>
            </a:r>
            <a:r>
              <a:rPr lang="en-US" dirty="0" smtClean="0"/>
              <a:t> </a:t>
            </a:r>
            <a:r>
              <a:rPr lang="en-US" dirty="0" err="1" smtClean="0"/>
              <a:t>Ipari</a:t>
            </a:r>
            <a:r>
              <a:rPr lang="en-US" dirty="0" smtClean="0"/>
              <a:t> Park </a:t>
            </a:r>
            <a:r>
              <a:rPr lang="en-US" dirty="0" err="1" smtClean="0"/>
              <a:t>Zrt</a:t>
            </a:r>
            <a:r>
              <a:rPr lang="hu-HU" dirty="0" smtClean="0"/>
              <a:t>. (2026).</a:t>
            </a:r>
            <a:endParaRPr lang="en-GB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683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Slide</a:t>
            </a:r>
            <a:r>
              <a:rPr lang="hu-HU" baseline="0" dirty="0" smtClean="0"/>
              <a:t> c</a:t>
            </a:r>
            <a:r>
              <a:rPr lang="en-US" dirty="0" err="1" smtClean="0"/>
              <a:t>ourtesy</a:t>
            </a:r>
            <a:r>
              <a:rPr lang="en-US" dirty="0" smtClean="0"/>
              <a:t> of </a:t>
            </a:r>
            <a:r>
              <a:rPr lang="en-US" dirty="0" err="1" smtClean="0"/>
              <a:t>ZalaZone</a:t>
            </a:r>
            <a:r>
              <a:rPr lang="en-US" dirty="0" smtClean="0"/>
              <a:t> </a:t>
            </a:r>
            <a:r>
              <a:rPr lang="en-US" dirty="0" err="1" smtClean="0"/>
              <a:t>Ipari</a:t>
            </a:r>
            <a:r>
              <a:rPr lang="en-US" dirty="0" smtClean="0"/>
              <a:t> Park </a:t>
            </a:r>
            <a:r>
              <a:rPr lang="en-US" dirty="0" err="1" smtClean="0"/>
              <a:t>Zrt</a:t>
            </a:r>
            <a:r>
              <a:rPr lang="hu-HU" dirty="0" smtClean="0"/>
              <a:t>. (2026).</a:t>
            </a:r>
            <a:endParaRPr lang="en-GB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5772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Slide</a:t>
            </a:r>
            <a:r>
              <a:rPr lang="hu-HU" baseline="0" dirty="0" smtClean="0"/>
              <a:t> c</a:t>
            </a:r>
            <a:r>
              <a:rPr lang="en-US" dirty="0" err="1" smtClean="0"/>
              <a:t>ourtesy</a:t>
            </a:r>
            <a:r>
              <a:rPr lang="en-US" dirty="0" smtClean="0"/>
              <a:t> of </a:t>
            </a:r>
            <a:r>
              <a:rPr lang="en-US" dirty="0" err="1" smtClean="0"/>
              <a:t>ZalaZone</a:t>
            </a:r>
            <a:r>
              <a:rPr lang="en-US" dirty="0" smtClean="0"/>
              <a:t> </a:t>
            </a:r>
            <a:r>
              <a:rPr lang="en-US" dirty="0" err="1" smtClean="0"/>
              <a:t>Ipari</a:t>
            </a:r>
            <a:r>
              <a:rPr lang="en-US" dirty="0" smtClean="0"/>
              <a:t> Park </a:t>
            </a:r>
            <a:r>
              <a:rPr lang="en-US" dirty="0" err="1" smtClean="0"/>
              <a:t>Zrt</a:t>
            </a:r>
            <a:r>
              <a:rPr lang="hu-HU" dirty="0" smtClean="0"/>
              <a:t>. (2026).</a:t>
            </a:r>
            <a:endParaRPr lang="en-GB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71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Slide</a:t>
            </a:r>
            <a:r>
              <a:rPr lang="hu-HU" baseline="0" dirty="0" smtClean="0"/>
              <a:t> c</a:t>
            </a:r>
            <a:r>
              <a:rPr lang="en-US" dirty="0" err="1" smtClean="0"/>
              <a:t>ourtesy</a:t>
            </a:r>
            <a:r>
              <a:rPr lang="en-US" dirty="0" smtClean="0"/>
              <a:t> of </a:t>
            </a:r>
            <a:r>
              <a:rPr lang="en-US" dirty="0" err="1" smtClean="0"/>
              <a:t>ZalaZone</a:t>
            </a:r>
            <a:r>
              <a:rPr lang="en-US" dirty="0" smtClean="0"/>
              <a:t> </a:t>
            </a:r>
            <a:r>
              <a:rPr lang="en-US" dirty="0" err="1" smtClean="0"/>
              <a:t>Ipari</a:t>
            </a:r>
            <a:r>
              <a:rPr lang="en-US" dirty="0" smtClean="0"/>
              <a:t> Park </a:t>
            </a:r>
            <a:r>
              <a:rPr lang="en-US" dirty="0" err="1" smtClean="0"/>
              <a:t>Zrt</a:t>
            </a:r>
            <a:r>
              <a:rPr lang="hu-HU" dirty="0" smtClean="0"/>
              <a:t>. (2026).</a:t>
            </a:r>
            <a:endParaRPr lang="en-GB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Zalaegerszeg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https://zalaegerszeg.hu/wp-content/uploads/2020/04/zegwebcity.jpg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4308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Slide</a:t>
            </a:r>
            <a:r>
              <a:rPr lang="hu-HU" baseline="0" dirty="0" smtClean="0"/>
              <a:t> c</a:t>
            </a:r>
            <a:r>
              <a:rPr lang="en-US" dirty="0" err="1" smtClean="0"/>
              <a:t>ourtesy</a:t>
            </a:r>
            <a:r>
              <a:rPr lang="en-US" dirty="0" smtClean="0"/>
              <a:t> of </a:t>
            </a:r>
            <a:r>
              <a:rPr lang="en-US" dirty="0" err="1" smtClean="0"/>
              <a:t>ZalaZone</a:t>
            </a:r>
            <a:r>
              <a:rPr lang="en-US" dirty="0" smtClean="0"/>
              <a:t> </a:t>
            </a:r>
            <a:r>
              <a:rPr lang="en-US" dirty="0" err="1" smtClean="0"/>
              <a:t>Ipari</a:t>
            </a:r>
            <a:r>
              <a:rPr lang="en-US" dirty="0" smtClean="0"/>
              <a:t> Park </a:t>
            </a:r>
            <a:r>
              <a:rPr lang="en-US" dirty="0" err="1" smtClean="0"/>
              <a:t>Zrt</a:t>
            </a:r>
            <a:r>
              <a:rPr lang="hu-HU" dirty="0" smtClean="0"/>
              <a:t>. (2026).</a:t>
            </a:r>
            <a:endParaRPr lang="en-GB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020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Slide</a:t>
            </a:r>
            <a:r>
              <a:rPr lang="hu-HU" baseline="0" dirty="0" smtClean="0"/>
              <a:t> </a:t>
            </a:r>
            <a:r>
              <a:rPr lang="hu-HU" baseline="0" dirty="0" smtClean="0"/>
              <a:t>c</a:t>
            </a:r>
            <a:r>
              <a:rPr lang="en-US" dirty="0" err="1" smtClean="0"/>
              <a:t>ourtesy</a:t>
            </a:r>
            <a:r>
              <a:rPr lang="en-US" dirty="0" smtClean="0"/>
              <a:t> of </a:t>
            </a:r>
            <a:r>
              <a:rPr lang="en-US" dirty="0" err="1" smtClean="0"/>
              <a:t>ZalaZone</a:t>
            </a:r>
            <a:r>
              <a:rPr lang="en-US" dirty="0" smtClean="0"/>
              <a:t> </a:t>
            </a:r>
            <a:r>
              <a:rPr lang="en-US" dirty="0" err="1" smtClean="0"/>
              <a:t>Ipari</a:t>
            </a:r>
            <a:r>
              <a:rPr lang="en-US" dirty="0" smtClean="0"/>
              <a:t> Park </a:t>
            </a:r>
            <a:r>
              <a:rPr lang="en-US" dirty="0" err="1" smtClean="0"/>
              <a:t>Zrt</a:t>
            </a:r>
            <a:r>
              <a:rPr lang="hu-HU" dirty="0" smtClean="0"/>
              <a:t>. </a:t>
            </a:r>
            <a:r>
              <a:rPr lang="hu-HU" dirty="0" smtClean="0"/>
              <a:t>(2026).</a:t>
            </a:r>
            <a:endParaRPr lang="en-GB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640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en-US" dirty="0" err="1" smtClean="0"/>
              <a:t>Altengt</a:t>
            </a:r>
            <a:r>
              <a:rPr lang="en-US" dirty="0" smtClean="0"/>
              <a:t>. (2026, January 12). </a:t>
            </a:r>
          </a:p>
          <a:p>
            <a:r>
              <a:rPr lang="en-US" dirty="0" smtClean="0"/>
              <a:t>https://www.altengt.com/images/automotive_funcational_safety/functional_safety_s.jpg</a:t>
            </a:r>
            <a:endParaRPr lang="en-GB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7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smtClean="0"/>
              <a:t>E-city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https://e-city.hu/documents/20126/163404/disz_ter+%281%29.jpg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3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Wikimedia</a:t>
            </a:r>
            <a:r>
              <a:rPr lang="en-US" dirty="0" smtClean="0"/>
              <a:t>. 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https://upload.wikimedia.org/wikipedia/commons/e/e8/Zalaegerszeg%2C_D%C3%ADsz_t%C3%A9r%2C_Parada_placo.jpg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78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Zaol</a:t>
            </a:r>
            <a:r>
              <a:rPr lang="en-US" dirty="0" smtClean="0"/>
              <a:t>. (2026, January 12). 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https://cdn.zaol.hu/2025/10/1eZ6s1aYoRHCE42K97eqB8dZ9H_7ft6AwGFRcRC_nt0/fill/1200/675/no/1/aHR0cHM6Ly9jbXNjZG4uYXBwLmNvbnRlbnQucHJpdmF0ZS9jb250ZW50L2FjOWM3NDE5YTFkNTQ1M2VhYzEwYzQwNTk0ODcyMmFl.jpg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31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Image s</a:t>
            </a:r>
            <a:r>
              <a:rPr lang="en-US" dirty="0" err="1" smtClean="0"/>
              <a:t>ource</a:t>
            </a:r>
            <a:r>
              <a:rPr lang="en-US" dirty="0" smtClean="0"/>
              <a:t>: </a:t>
            </a:r>
            <a:r>
              <a:rPr lang="hu-HU" dirty="0" err="1" smtClean="0"/>
              <a:t>Wikimedia</a:t>
            </a:r>
            <a:r>
              <a:rPr lang="en-US" dirty="0" smtClean="0"/>
              <a:t>. (2026, January 12). </a:t>
            </a:r>
          </a:p>
          <a:p>
            <a:r>
              <a:rPr lang="en-GB" dirty="0" smtClean="0"/>
              <a:t>https://upload.wikimedia.org/wikipedia/commons/thumb/b/bc/R._k._pl%C3%A9b%C3%A1niatemplom_%2811066._sz%C3%A1m%C3%BA_m%C5%B1eml%C3%A9k%29_5.jpg/1200px-R._k._pl%C3%A9b%C3%A1niatemplom_%2811066._sz%C3%A1m%C3%BA_m%C5%B1eml%C3%A9k%29_5.jpg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3BAEC-0E98-4AA9-82F8-ADA61364CBA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8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C10-D832-4986-ACB0-A879BCDBF99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D8F-2E75-4961-B261-2B7F2336C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C10-D832-4986-ACB0-A879BCDBF99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D8F-2E75-4961-B261-2B7F2336C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8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C10-D832-4986-ACB0-A879BCDBF99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D8F-2E75-4961-B261-2B7F2336C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7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C10-D832-4986-ACB0-A879BCDBF99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D8F-2E75-4961-B261-2B7F2336C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96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C10-D832-4986-ACB0-A879BCDBF99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D8F-2E75-4961-B261-2B7F2336C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53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C10-D832-4986-ACB0-A879BCDBF99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D8F-2E75-4961-B261-2B7F2336C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25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C10-D832-4986-ACB0-A879BCDBF99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D8F-2E75-4961-B261-2B7F2336C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54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C10-D832-4986-ACB0-A879BCDBF99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D8F-2E75-4961-B261-2B7F2336C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3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C10-D832-4986-ACB0-A879BCDBF99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D8F-2E75-4961-B261-2B7F2336C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2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C10-D832-4986-ACB0-A879BCDBF99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D8F-2E75-4961-B261-2B7F2336C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8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5C10-D832-4986-ACB0-A879BCDBF99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D2D8F-2E75-4961-B261-2B7F2336C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685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95C10-D832-4986-ACB0-A879BCDBF99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D2D8F-2E75-4961-B261-2B7F2336C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1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08100" y="176784"/>
            <a:ext cx="8825658" cy="13502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Introducing the role of host </a:t>
            </a:r>
            <a:r>
              <a:rPr lang="hu-HU" sz="4000" b="1" dirty="0" smtClean="0">
                <a:solidFill>
                  <a:srgbClr val="00B050"/>
                </a:solidFill>
              </a:rPr>
              <a:t/>
            </a:r>
            <a:br>
              <a:rPr lang="hu-HU" sz="4000" b="1" dirty="0" smtClean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for </a:t>
            </a:r>
            <a:r>
              <a:rPr lang="hu-HU" sz="4000" b="1" dirty="0" err="1" smtClean="0">
                <a:solidFill>
                  <a:srgbClr val="00B050"/>
                </a:solidFill>
              </a:rPr>
              <a:t>the</a:t>
            </a:r>
            <a:r>
              <a:rPr lang="hu-HU" sz="4000" b="1" dirty="0" smtClean="0">
                <a:solidFill>
                  <a:srgbClr val="00B050"/>
                </a:solidFill>
              </a:rPr>
              <a:t> CEI </a:t>
            </a:r>
            <a:r>
              <a:rPr lang="hu-HU" sz="4000" b="1" dirty="0" err="1" smtClean="0">
                <a:solidFill>
                  <a:srgbClr val="00B050"/>
                </a:solidFill>
              </a:rPr>
              <a:t>conference</a:t>
            </a:r>
            <a:r>
              <a:rPr lang="hu-HU" sz="4000" b="1" dirty="0" smtClean="0">
                <a:solidFill>
                  <a:srgbClr val="00B050"/>
                </a:solidFill>
              </a:rPr>
              <a:t> in 2027</a:t>
            </a:r>
            <a:endParaRPr lang="en-GB" sz="4000" b="1" dirty="0">
              <a:solidFill>
                <a:srgbClr val="00B050"/>
              </a:solidFill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717" y="1764368"/>
            <a:ext cx="9396424" cy="48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336" y="0"/>
            <a:ext cx="9198864" cy="6899148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églalap 5"/>
          <p:cNvSpPr/>
          <p:nvPr/>
        </p:nvSpPr>
        <p:spPr>
          <a:xfrm>
            <a:off x="1886804" y="64655"/>
            <a:ext cx="8282433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Marie </a:t>
            </a:r>
            <a:r>
              <a:rPr lang="hu-HU" sz="3200" b="1" dirty="0" err="1" smtClean="0">
                <a:solidFill>
                  <a:schemeClr val="bg1"/>
                </a:solidFill>
              </a:rPr>
              <a:t>Magdalena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Roman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Catholic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Church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8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11030" cy="6857999"/>
          </a:xfrm>
        </p:spPr>
      </p:pic>
      <p:sp>
        <p:nvSpPr>
          <p:cNvPr id="5" name="Téglalap 4"/>
          <p:cNvSpPr/>
          <p:nvPr/>
        </p:nvSpPr>
        <p:spPr>
          <a:xfrm>
            <a:off x="2719793" y="72737"/>
            <a:ext cx="6613235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TV </a:t>
            </a:r>
            <a:r>
              <a:rPr lang="hu-HU" sz="3200" b="1" dirty="0" err="1" smtClean="0">
                <a:solidFill>
                  <a:schemeClr val="bg1"/>
                </a:solidFill>
              </a:rPr>
              <a:t>tower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on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the</a:t>
            </a:r>
            <a:r>
              <a:rPr lang="hu-HU" sz="3200" b="1" dirty="0" smtClean="0">
                <a:solidFill>
                  <a:schemeClr val="bg1"/>
                </a:solidFill>
              </a:rPr>
              <a:t> top of </a:t>
            </a:r>
            <a:r>
              <a:rPr lang="hu-HU" sz="3200" b="1" dirty="0" err="1" smtClean="0">
                <a:solidFill>
                  <a:schemeClr val="bg1"/>
                </a:solidFill>
              </a:rPr>
              <a:t>Bazita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hill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0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2750"/>
            <a:ext cx="10277856" cy="6855250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églalap 5"/>
          <p:cNvSpPr/>
          <p:nvPr/>
        </p:nvSpPr>
        <p:spPr>
          <a:xfrm>
            <a:off x="1450109" y="72737"/>
            <a:ext cx="9171709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The </a:t>
            </a:r>
            <a:r>
              <a:rPr lang="hu-HU" sz="3200" b="1" dirty="0" err="1" smtClean="0">
                <a:solidFill>
                  <a:schemeClr val="bg1"/>
                </a:solidFill>
              </a:rPr>
              <a:t>view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from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the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highest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lookout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point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on</a:t>
            </a:r>
            <a:r>
              <a:rPr lang="hu-HU" sz="3200" b="1" dirty="0" smtClean="0">
                <a:solidFill>
                  <a:schemeClr val="bg1"/>
                </a:solidFill>
              </a:rPr>
              <a:t> TV </a:t>
            </a:r>
            <a:r>
              <a:rPr lang="hu-HU" sz="3200" b="1" dirty="0" err="1" smtClean="0">
                <a:solidFill>
                  <a:schemeClr val="bg1"/>
                </a:solidFill>
              </a:rPr>
              <a:t>tower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5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904" y="-254349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B050"/>
                </a:solidFill>
              </a:rPr>
              <a:t>Göcsej </a:t>
            </a:r>
            <a:r>
              <a:rPr lang="hu-HU" b="1" dirty="0" err="1" smtClean="0">
                <a:solidFill>
                  <a:srgbClr val="00B050"/>
                </a:solidFill>
              </a:rPr>
              <a:t>Village</a:t>
            </a:r>
            <a:r>
              <a:rPr lang="hu-HU" b="1" dirty="0" smtClean="0">
                <a:solidFill>
                  <a:srgbClr val="00B050"/>
                </a:solidFill>
              </a:rPr>
              <a:t> Museum (Skanzen)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" y="816864"/>
            <a:ext cx="11640312" cy="6031992"/>
          </a:xfrm>
        </p:spPr>
      </p:pic>
      <p:sp>
        <p:nvSpPr>
          <p:cNvPr id="5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5806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40" y="-12053"/>
            <a:ext cx="10424160" cy="6870053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églalap 5"/>
          <p:cNvSpPr/>
          <p:nvPr/>
        </p:nvSpPr>
        <p:spPr>
          <a:xfrm>
            <a:off x="2719793" y="72737"/>
            <a:ext cx="7135407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</a:rPr>
              <a:t>Thatched</a:t>
            </a:r>
            <a:r>
              <a:rPr lang="hu-HU" sz="3200" b="1" dirty="0" smtClean="0">
                <a:solidFill>
                  <a:schemeClr val="bg1"/>
                </a:solidFill>
              </a:rPr>
              <a:t> (</a:t>
            </a:r>
            <a:r>
              <a:rPr lang="hu-HU" sz="3200" b="1" dirty="0" err="1" smtClean="0">
                <a:solidFill>
                  <a:schemeClr val="bg1"/>
                </a:solidFill>
              </a:rPr>
              <a:t>cane</a:t>
            </a:r>
            <a:r>
              <a:rPr lang="hu-HU" sz="3200" b="1" dirty="0" smtClean="0">
                <a:solidFill>
                  <a:schemeClr val="bg1"/>
                </a:solidFill>
              </a:rPr>
              <a:t>) </a:t>
            </a:r>
            <a:r>
              <a:rPr lang="hu-HU" sz="3200" b="1" dirty="0" err="1" smtClean="0">
                <a:solidFill>
                  <a:schemeClr val="bg1"/>
                </a:solidFill>
              </a:rPr>
              <a:t>roof</a:t>
            </a:r>
            <a:r>
              <a:rPr lang="hu-HU" sz="3200" b="1" dirty="0" smtClean="0">
                <a:solidFill>
                  <a:schemeClr val="bg1"/>
                </a:solidFill>
              </a:rPr>
              <a:t> of </a:t>
            </a:r>
            <a:r>
              <a:rPr lang="hu-HU" sz="3200" b="1" dirty="0" err="1" smtClean="0">
                <a:solidFill>
                  <a:schemeClr val="bg1"/>
                </a:solidFill>
              </a:rPr>
              <a:t>peasant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family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7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70" y="0"/>
            <a:ext cx="10277856" cy="6849458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16757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" y="-30819"/>
            <a:ext cx="10360660" cy="6907107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églalap 5"/>
          <p:cNvSpPr/>
          <p:nvPr/>
        </p:nvSpPr>
        <p:spPr>
          <a:xfrm>
            <a:off x="4345394" y="91210"/>
            <a:ext cx="3237662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</a:rPr>
              <a:t>Water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mill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2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6385" y="-262328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B050"/>
                </a:solidFill>
              </a:rPr>
              <a:t>Lake </a:t>
            </a:r>
            <a:r>
              <a:rPr lang="hu-HU" b="1" dirty="0" err="1" smtClean="0">
                <a:solidFill>
                  <a:srgbClr val="00B050"/>
                </a:solidFill>
              </a:rPr>
              <a:t>Gébárt</a:t>
            </a:r>
            <a:r>
              <a:rPr lang="hu-HU" b="1" dirty="0" smtClean="0">
                <a:solidFill>
                  <a:srgbClr val="00B050"/>
                </a:solidFill>
              </a:rPr>
              <a:t> and </a:t>
            </a:r>
            <a:r>
              <a:rPr lang="hu-HU" b="1" dirty="0" err="1" smtClean="0">
                <a:solidFill>
                  <a:srgbClr val="00B050"/>
                </a:solidFill>
              </a:rPr>
              <a:t>its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surroundings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4" y="747599"/>
            <a:ext cx="12181115" cy="6153943"/>
          </a:xfrm>
        </p:spPr>
      </p:pic>
    </p:spTree>
    <p:extLst>
      <p:ext uri="{BB962C8B-B14F-4D97-AF65-F5344CB8AC3E}">
        <p14:creationId xmlns:p14="http://schemas.microsoft.com/office/powerpoint/2010/main" val="705817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0"/>
            <a:ext cx="10277856" cy="6850231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églalap 5"/>
          <p:cNvSpPr/>
          <p:nvPr/>
        </p:nvSpPr>
        <p:spPr>
          <a:xfrm>
            <a:off x="2719793" y="72737"/>
            <a:ext cx="6613235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</a:rPr>
              <a:t>Swimming</a:t>
            </a:r>
            <a:r>
              <a:rPr lang="hu-HU" sz="3200" b="1" dirty="0" smtClean="0">
                <a:solidFill>
                  <a:schemeClr val="bg1"/>
                </a:solidFill>
              </a:rPr>
              <a:t> and </a:t>
            </a:r>
            <a:r>
              <a:rPr lang="hu-HU" sz="3200" b="1" dirty="0" err="1" smtClean="0">
                <a:solidFill>
                  <a:schemeClr val="bg1"/>
                </a:solidFill>
              </a:rPr>
              <a:t>fishing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lake</a:t>
            </a:r>
            <a:r>
              <a:rPr lang="hu-HU" sz="3200" b="1" dirty="0" smtClean="0">
                <a:solidFill>
                  <a:schemeClr val="bg1"/>
                </a:solidFill>
              </a:rPr>
              <a:t> of </a:t>
            </a:r>
            <a:r>
              <a:rPr lang="hu-HU" sz="3200" b="1" dirty="0" err="1" smtClean="0">
                <a:solidFill>
                  <a:schemeClr val="bg1"/>
                </a:solidFill>
              </a:rPr>
              <a:t>Gébárt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89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628" y="-15038"/>
            <a:ext cx="9162288" cy="6873038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églalap 5"/>
          <p:cNvSpPr/>
          <p:nvPr/>
        </p:nvSpPr>
        <p:spPr>
          <a:xfrm>
            <a:off x="2719793" y="72737"/>
            <a:ext cx="6613235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</a:rPr>
              <a:t>Swan</a:t>
            </a:r>
            <a:r>
              <a:rPr lang="hu-HU" sz="3200" b="1" dirty="0" smtClean="0">
                <a:solidFill>
                  <a:schemeClr val="bg1"/>
                </a:solidFill>
              </a:rPr>
              <a:t> (a </a:t>
            </a:r>
            <a:r>
              <a:rPr lang="hu-HU" sz="3200" b="1" dirty="0" err="1" smtClean="0">
                <a:solidFill>
                  <a:schemeClr val="bg1"/>
                </a:solidFill>
              </a:rPr>
              <a:t>permanent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guest</a:t>
            </a:r>
            <a:r>
              <a:rPr lang="hu-HU" sz="3200" b="1" dirty="0" smtClean="0">
                <a:solidFill>
                  <a:schemeClr val="bg1"/>
                </a:solidFill>
              </a:rPr>
              <a:t> of </a:t>
            </a:r>
            <a:r>
              <a:rPr lang="hu-HU" sz="3200" b="1" dirty="0" err="1" smtClean="0">
                <a:solidFill>
                  <a:schemeClr val="bg1"/>
                </a:solidFill>
              </a:rPr>
              <a:t>the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lake</a:t>
            </a:r>
            <a:r>
              <a:rPr lang="hu-HU" sz="3200" b="1" dirty="0" smtClean="0">
                <a:solidFill>
                  <a:schemeClr val="bg1"/>
                </a:solidFill>
              </a:rPr>
              <a:t>)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2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542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rgbClr val="00B050"/>
                </a:solidFill>
              </a:rPr>
              <a:t>Main </a:t>
            </a:r>
            <a:r>
              <a:rPr lang="hu-HU" b="1" dirty="0" err="1" smtClean="0">
                <a:solidFill>
                  <a:srgbClr val="00B050"/>
                </a:solidFill>
              </a:rPr>
              <a:t>Theme</a:t>
            </a:r>
            <a:r>
              <a:rPr lang="hu-HU" b="1" dirty="0" smtClean="0">
                <a:solidFill>
                  <a:srgbClr val="00B050"/>
                </a:solidFill>
              </a:rPr>
              <a:t> of 2027 </a:t>
            </a:r>
            <a:r>
              <a:rPr lang="hu-HU" b="1" dirty="0" err="1" smtClean="0">
                <a:solidFill>
                  <a:srgbClr val="00B050"/>
                </a:solidFill>
              </a:rPr>
              <a:t>Conference</a:t>
            </a:r>
            <a:r>
              <a:rPr lang="hu-HU" b="1" dirty="0" smtClean="0">
                <a:solidFill>
                  <a:srgbClr val="00B050"/>
                </a:solidFill>
              </a:rPr>
              <a:t>:</a:t>
            </a:r>
            <a:br>
              <a:rPr lang="hu-HU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Sustainable Mobility, Natural </a:t>
            </a:r>
            <a:r>
              <a:rPr lang="en-US" b="1" dirty="0">
                <a:solidFill>
                  <a:srgbClr val="00B050"/>
                </a:solidFill>
              </a:rPr>
              <a:t>and Cultural </a:t>
            </a:r>
            <a:r>
              <a:rPr lang="en-US" b="1" dirty="0" smtClean="0">
                <a:solidFill>
                  <a:srgbClr val="00B050"/>
                </a:solidFill>
              </a:rPr>
              <a:t>Heritage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>
                <a:solidFill>
                  <a:srgbClr val="002060"/>
                </a:solidFill>
              </a:rPr>
              <a:t>Sub-themes</a:t>
            </a:r>
            <a:r>
              <a:rPr lang="hu-HU" dirty="0">
                <a:solidFill>
                  <a:srgbClr val="002060"/>
                </a:solidFill>
              </a:rPr>
              <a:t>:</a:t>
            </a:r>
          </a:p>
          <a:p>
            <a:pPr>
              <a:buBlip>
                <a:blip r:embed="rId3"/>
              </a:buBlip>
            </a:pP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Green </a:t>
            </a:r>
            <a:r>
              <a:rPr lang="en-US" dirty="0">
                <a:solidFill>
                  <a:srgbClr val="002060"/>
                </a:solidFill>
              </a:rPr>
              <a:t>vehicles and transport</a:t>
            </a:r>
            <a:endParaRPr lang="hu-HU" dirty="0">
              <a:solidFill>
                <a:srgbClr val="002060"/>
              </a:solidFill>
            </a:endParaRPr>
          </a:p>
          <a:p>
            <a:pPr>
              <a:buBlip>
                <a:blip r:embed="rId3"/>
              </a:buBlip>
            </a:pP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Automatisation</a:t>
            </a:r>
            <a:endParaRPr lang="hu-HU" dirty="0">
              <a:solidFill>
                <a:srgbClr val="002060"/>
              </a:solidFill>
            </a:endParaRPr>
          </a:p>
          <a:p>
            <a:pPr>
              <a:buBlip>
                <a:blip r:embed="rId3"/>
              </a:buBlip>
            </a:pP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Robotics</a:t>
            </a:r>
            <a:endParaRPr lang="hu-HU" dirty="0">
              <a:solidFill>
                <a:srgbClr val="002060"/>
              </a:solidFill>
            </a:endParaRPr>
          </a:p>
          <a:p>
            <a:pPr>
              <a:buBlip>
                <a:blip r:embed="rId3"/>
              </a:buBlip>
            </a:pP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Humanoid </a:t>
            </a:r>
            <a:r>
              <a:rPr lang="en-US" dirty="0">
                <a:solidFill>
                  <a:srgbClr val="002060"/>
                </a:solidFill>
              </a:rPr>
              <a:t>robots and AI 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in the present and </a:t>
            </a:r>
            <a:r>
              <a:rPr lang="en-US" dirty="0" smtClean="0">
                <a:solidFill>
                  <a:srgbClr val="002060"/>
                </a:solidFill>
              </a:rPr>
              <a:t>future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002060"/>
              </a:solidFill>
            </a:endParaRPr>
          </a:p>
          <a:p>
            <a:pPr>
              <a:buBlip>
                <a:blip r:embed="rId3"/>
              </a:buBlip>
            </a:pP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Built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and </a:t>
            </a:r>
            <a:r>
              <a:rPr lang="hu-HU" dirty="0" err="1">
                <a:solidFill>
                  <a:srgbClr val="002060"/>
                </a:solidFill>
              </a:rPr>
              <a:t>natural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environment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436" y="2278207"/>
            <a:ext cx="5426364" cy="2713182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6219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248" y="0"/>
            <a:ext cx="12271248" cy="6902577"/>
          </a:xfrm>
        </p:spPr>
      </p:pic>
      <p:sp>
        <p:nvSpPr>
          <p:cNvPr id="5" name="Téglalap 4"/>
          <p:cNvSpPr/>
          <p:nvPr/>
        </p:nvSpPr>
        <p:spPr>
          <a:xfrm>
            <a:off x="2664375" y="91209"/>
            <a:ext cx="7079989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Lake </a:t>
            </a:r>
            <a:r>
              <a:rPr lang="hu-HU" sz="3200" b="1" dirty="0" err="1" smtClean="0">
                <a:solidFill>
                  <a:schemeClr val="bg1"/>
                </a:solidFill>
              </a:rPr>
              <a:t>Gébárt</a:t>
            </a:r>
            <a:r>
              <a:rPr lang="hu-HU" sz="3200" b="1" dirty="0" smtClean="0">
                <a:solidFill>
                  <a:schemeClr val="bg1"/>
                </a:solidFill>
              </a:rPr>
              <a:t> and </a:t>
            </a:r>
            <a:r>
              <a:rPr lang="hu-HU" sz="3200" b="1" dirty="0" err="1" smtClean="0">
                <a:solidFill>
                  <a:schemeClr val="bg1"/>
                </a:solidFill>
              </a:rPr>
              <a:t>AquaCity</a:t>
            </a:r>
            <a:r>
              <a:rPr lang="hu-HU" sz="3200" b="1" dirty="0" smtClean="0">
                <a:solidFill>
                  <a:schemeClr val="bg1"/>
                </a:solidFill>
              </a:rPr>
              <a:t> (</a:t>
            </a:r>
            <a:r>
              <a:rPr lang="hu-HU" sz="3200" b="1" dirty="0" err="1" smtClean="0">
                <a:solidFill>
                  <a:schemeClr val="bg1"/>
                </a:solidFill>
              </a:rPr>
              <a:t>theme</a:t>
            </a:r>
            <a:r>
              <a:rPr lang="hu-HU" sz="3200" b="1" dirty="0" smtClean="0">
                <a:solidFill>
                  <a:schemeClr val="bg1"/>
                </a:solidFill>
              </a:rPr>
              <a:t> park)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1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840" y="-238379"/>
            <a:ext cx="10515600" cy="1325563"/>
          </a:xfrm>
        </p:spPr>
        <p:txBody>
          <a:bodyPr/>
          <a:lstStyle/>
          <a:p>
            <a:pPr algn="ctr"/>
            <a:r>
              <a:rPr lang="hu-HU" dirty="0" err="1" smtClean="0"/>
              <a:t>AquaCity</a:t>
            </a:r>
            <a:endParaRPr lang="en-GB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328" y="9144"/>
            <a:ext cx="9135872" cy="6851904"/>
          </a:xfrm>
        </p:spPr>
      </p:pic>
      <p:sp>
        <p:nvSpPr>
          <p:cNvPr id="5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1506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0"/>
            <a:ext cx="10332720" cy="6888480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51089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28" y="0"/>
            <a:ext cx="10314432" cy="6879646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7865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5320" y="-169581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solidFill>
                  <a:srgbClr val="00B050"/>
                </a:solidFill>
              </a:rPr>
              <a:t>Places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to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visit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on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>
                <a:solidFill>
                  <a:srgbClr val="00B050"/>
                </a:solidFill>
              </a:rPr>
              <a:t>F</a:t>
            </a:r>
            <a:r>
              <a:rPr lang="hu-HU" b="1" dirty="0" err="1" smtClean="0">
                <a:solidFill>
                  <a:srgbClr val="00B050"/>
                </a:solidFill>
              </a:rPr>
              <a:t>ield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>
                <a:solidFill>
                  <a:srgbClr val="00B050"/>
                </a:solidFill>
              </a:rPr>
              <a:t>T</a:t>
            </a:r>
            <a:r>
              <a:rPr lang="hu-HU" b="1" dirty="0" err="1" smtClean="0">
                <a:solidFill>
                  <a:srgbClr val="00B050"/>
                </a:solidFill>
              </a:rPr>
              <a:t>rips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028482"/>
            <a:ext cx="11917680" cy="2979420"/>
          </a:xfrm>
        </p:spPr>
      </p:pic>
      <p:sp>
        <p:nvSpPr>
          <p:cNvPr id="6" name="Szövegdoboz 5"/>
          <p:cNvSpPr txBox="1"/>
          <p:nvPr/>
        </p:nvSpPr>
        <p:spPr>
          <a:xfrm>
            <a:off x="527304" y="4354076"/>
            <a:ext cx="11137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hu-HU" sz="2800" dirty="0" err="1" smtClean="0">
                <a:solidFill>
                  <a:srgbClr val="002060"/>
                </a:solidFill>
              </a:rPr>
              <a:t>Beautiful</a:t>
            </a: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dirty="0" err="1" smtClean="0">
                <a:solidFill>
                  <a:srgbClr val="002060"/>
                </a:solidFill>
              </a:rPr>
              <a:t>Viewpoint</a:t>
            </a:r>
            <a:r>
              <a:rPr lang="hu-HU" sz="2800" dirty="0" smtClean="0">
                <a:solidFill>
                  <a:srgbClr val="002060"/>
                </a:solidFill>
              </a:rPr>
              <a:t> of Balatongyörök</a:t>
            </a:r>
          </a:p>
          <a:p>
            <a:pPr marL="457200" indent="-457200">
              <a:buBlip>
                <a:blip r:embed="rId4"/>
              </a:buBlip>
            </a:pPr>
            <a:r>
              <a:rPr lang="hu-HU" sz="2800" dirty="0" err="1" smtClean="0">
                <a:solidFill>
                  <a:srgbClr val="002060"/>
                </a:solidFill>
              </a:rPr>
              <a:t>Small</a:t>
            </a:r>
            <a:r>
              <a:rPr lang="hu-HU" sz="2800" dirty="0" smtClean="0">
                <a:solidFill>
                  <a:srgbClr val="002060"/>
                </a:solidFill>
              </a:rPr>
              <a:t> Balaton </a:t>
            </a:r>
            <a:r>
              <a:rPr lang="hu-HU" sz="2800" dirty="0" err="1">
                <a:solidFill>
                  <a:srgbClr val="002060"/>
                </a:solidFill>
              </a:rPr>
              <a:t>E</a:t>
            </a:r>
            <a:r>
              <a:rPr lang="hu-HU" sz="2800" dirty="0" err="1" smtClean="0">
                <a:solidFill>
                  <a:srgbClr val="002060"/>
                </a:solidFill>
              </a:rPr>
              <a:t>ducational</a:t>
            </a: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dirty="0" err="1" smtClean="0">
                <a:solidFill>
                  <a:srgbClr val="002060"/>
                </a:solidFill>
              </a:rPr>
              <a:t>Trails</a:t>
            </a:r>
            <a:endParaRPr lang="hu-HU" sz="2800" dirty="0" smtClean="0">
              <a:solidFill>
                <a:srgbClr val="002060"/>
              </a:solidFill>
            </a:endParaRPr>
          </a:p>
          <a:p>
            <a:pPr marL="457200" indent="-457200">
              <a:buBlip>
                <a:blip r:embed="rId4"/>
              </a:buBlip>
            </a:pPr>
            <a:r>
              <a:rPr lang="hu-HU" sz="2800" dirty="0" smtClean="0">
                <a:solidFill>
                  <a:srgbClr val="002060"/>
                </a:solidFill>
              </a:rPr>
              <a:t>Balatonboglár </a:t>
            </a:r>
            <a:r>
              <a:rPr lang="hu-HU" sz="2800" dirty="0" err="1" smtClean="0">
                <a:solidFill>
                  <a:srgbClr val="002060"/>
                </a:solidFill>
              </a:rPr>
              <a:t>Sphere</a:t>
            </a: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dirty="0" err="1" smtClean="0">
                <a:solidFill>
                  <a:srgbClr val="002060"/>
                </a:solidFill>
              </a:rPr>
              <a:t>Lookout</a:t>
            </a:r>
            <a:endParaRPr lang="hu-HU" sz="2800" dirty="0" smtClean="0">
              <a:solidFill>
                <a:srgbClr val="002060"/>
              </a:solidFill>
            </a:endParaRPr>
          </a:p>
          <a:p>
            <a:pPr marL="457200" indent="-457200">
              <a:buBlip>
                <a:blip r:embed="rId4"/>
              </a:buBlip>
            </a:pPr>
            <a:r>
              <a:rPr lang="hu-HU" sz="2800" dirty="0" err="1" smtClean="0">
                <a:solidFill>
                  <a:srgbClr val="002060"/>
                </a:solidFill>
              </a:rPr>
              <a:t>Castle</a:t>
            </a: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dirty="0" err="1" smtClean="0">
                <a:solidFill>
                  <a:srgbClr val="002060"/>
                </a:solidFill>
              </a:rPr>
              <a:t>ruins</a:t>
            </a:r>
            <a:r>
              <a:rPr lang="hu-HU" sz="2800" dirty="0" smtClean="0">
                <a:solidFill>
                  <a:srgbClr val="002060"/>
                </a:solidFill>
              </a:rPr>
              <a:t> of Szigliget (</a:t>
            </a:r>
            <a:r>
              <a:rPr lang="hu-HU" sz="2800" dirty="0" err="1" smtClean="0">
                <a:solidFill>
                  <a:srgbClr val="002060"/>
                </a:solidFill>
              </a:rPr>
              <a:t>historical</a:t>
            </a: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dirty="0" err="1" smtClean="0">
                <a:solidFill>
                  <a:srgbClr val="002060"/>
                </a:solidFill>
              </a:rPr>
              <a:t>monument</a:t>
            </a:r>
            <a:r>
              <a:rPr lang="hu-HU" sz="2800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Blip>
                <a:blip r:embed="rId4"/>
              </a:buBlip>
            </a:pPr>
            <a:r>
              <a:rPr lang="hu-HU" sz="2800" dirty="0" err="1">
                <a:solidFill>
                  <a:srgbClr val="002060"/>
                </a:solidFill>
              </a:rPr>
              <a:t>Optionally</a:t>
            </a:r>
            <a:r>
              <a:rPr lang="hu-HU" sz="2800" dirty="0">
                <a:solidFill>
                  <a:srgbClr val="002060"/>
                </a:solidFill>
              </a:rPr>
              <a:t>: Hévíz - Keszthely and </a:t>
            </a:r>
            <a:r>
              <a:rPr lang="hu-HU" sz="2800" dirty="0" err="1">
                <a:solidFill>
                  <a:srgbClr val="002060"/>
                </a:solidFill>
              </a:rPr>
              <a:t>their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 smtClean="0">
                <a:solidFill>
                  <a:srgbClr val="002060"/>
                </a:solidFill>
              </a:rPr>
              <a:t>surroundings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0971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488" y="0"/>
            <a:ext cx="10598912" cy="6877440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églalap 5"/>
          <p:cNvSpPr/>
          <p:nvPr/>
        </p:nvSpPr>
        <p:spPr>
          <a:xfrm>
            <a:off x="2719793" y="72737"/>
            <a:ext cx="6613235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</a:rPr>
              <a:t>Beautiful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Viewpoint</a:t>
            </a:r>
            <a:r>
              <a:rPr lang="hu-HU" sz="3200" b="1" dirty="0" smtClean="0">
                <a:solidFill>
                  <a:schemeClr val="bg1"/>
                </a:solidFill>
              </a:rPr>
              <a:t> of Balatongyörök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61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2102" y="0"/>
            <a:ext cx="8222871" cy="6868886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églalap 5"/>
          <p:cNvSpPr/>
          <p:nvPr/>
        </p:nvSpPr>
        <p:spPr>
          <a:xfrm>
            <a:off x="2719793" y="72737"/>
            <a:ext cx="6613235" cy="1077218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</a:rPr>
              <a:t>Small</a:t>
            </a:r>
            <a:r>
              <a:rPr lang="hu-HU" sz="3200" b="1" dirty="0" smtClean="0">
                <a:solidFill>
                  <a:schemeClr val="bg1"/>
                </a:solidFill>
              </a:rPr>
              <a:t> Balaton </a:t>
            </a:r>
            <a:r>
              <a:rPr lang="hu-HU" sz="3200" b="1" dirty="0" err="1" smtClean="0">
                <a:solidFill>
                  <a:schemeClr val="bg1"/>
                </a:solidFill>
              </a:rPr>
              <a:t>Educational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Trails</a:t>
            </a:r>
            <a:endParaRPr lang="hu-HU" sz="32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(</a:t>
            </a:r>
            <a:r>
              <a:rPr lang="hu-HU" sz="3200" b="1" dirty="0" err="1" smtClean="0">
                <a:solidFill>
                  <a:schemeClr val="bg1"/>
                </a:solidFill>
              </a:rPr>
              <a:t>tourist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guided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programs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by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rangers</a:t>
            </a:r>
            <a:r>
              <a:rPr lang="hu-HU" sz="3200" b="1" dirty="0" smtClean="0">
                <a:solidFill>
                  <a:schemeClr val="bg1"/>
                </a:solidFill>
              </a:rPr>
              <a:t>)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83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églalap 4"/>
          <p:cNvSpPr/>
          <p:nvPr/>
        </p:nvSpPr>
        <p:spPr>
          <a:xfrm>
            <a:off x="1546775" y="72737"/>
            <a:ext cx="8881079" cy="1077218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Visitor Centre (</a:t>
            </a:r>
            <a:r>
              <a:rPr lang="hu-HU" sz="3200" b="1" dirty="0" err="1" smtClean="0">
                <a:solidFill>
                  <a:schemeClr val="bg1"/>
                </a:solidFill>
              </a:rPr>
              <a:t>with</a:t>
            </a:r>
            <a:r>
              <a:rPr lang="hu-HU" sz="3200" b="1" dirty="0" smtClean="0">
                <a:solidFill>
                  <a:schemeClr val="bg1"/>
                </a:solidFill>
              </a:rPr>
              <a:t> a </a:t>
            </a:r>
            <a:r>
              <a:rPr lang="hu-HU" sz="3200" b="1" dirty="0" err="1" smtClean="0">
                <a:solidFill>
                  <a:schemeClr val="bg1"/>
                </a:solidFill>
              </a:rPr>
              <a:t>lot</a:t>
            </a:r>
            <a:r>
              <a:rPr lang="hu-HU" sz="3200" b="1" dirty="0" smtClean="0">
                <a:solidFill>
                  <a:schemeClr val="bg1"/>
                </a:solidFill>
              </a:rPr>
              <a:t> of </a:t>
            </a:r>
            <a:r>
              <a:rPr lang="hu-HU" sz="3200" b="1" dirty="0" err="1" smtClean="0">
                <a:solidFill>
                  <a:schemeClr val="bg1"/>
                </a:solidFill>
              </a:rPr>
              <a:t>permanent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exhibitions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about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the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wild</a:t>
            </a:r>
            <a:r>
              <a:rPr lang="hu-HU" sz="3200" b="1" dirty="0" smtClean="0">
                <a:solidFill>
                  <a:schemeClr val="bg1"/>
                </a:solidFill>
              </a:rPr>
              <a:t> life and </a:t>
            </a:r>
            <a:r>
              <a:rPr lang="hu-HU" sz="3200" b="1" dirty="0" err="1" smtClean="0">
                <a:solidFill>
                  <a:schemeClr val="bg1"/>
                </a:solidFill>
              </a:rPr>
              <a:t>plants</a:t>
            </a:r>
            <a:r>
              <a:rPr lang="hu-HU" sz="3200" b="1" dirty="0" smtClean="0">
                <a:solidFill>
                  <a:schemeClr val="bg1"/>
                </a:solidFill>
              </a:rPr>
              <a:t> of </a:t>
            </a:r>
            <a:r>
              <a:rPr lang="hu-HU" sz="3200" b="1" dirty="0">
                <a:solidFill>
                  <a:schemeClr val="bg1"/>
                </a:solidFill>
              </a:rPr>
              <a:t>L</a:t>
            </a:r>
            <a:r>
              <a:rPr lang="hu-HU" sz="3200" b="1" dirty="0" smtClean="0">
                <a:solidFill>
                  <a:schemeClr val="bg1"/>
                </a:solidFill>
              </a:rPr>
              <a:t>ake Balaton)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3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470" y="1"/>
            <a:ext cx="9647831" cy="6858000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églalap 5"/>
          <p:cNvSpPr/>
          <p:nvPr/>
        </p:nvSpPr>
        <p:spPr>
          <a:xfrm>
            <a:off x="2798609" y="72737"/>
            <a:ext cx="6474696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Great White </a:t>
            </a:r>
            <a:r>
              <a:rPr lang="hu-HU" sz="3200" b="1" dirty="0" err="1" smtClean="0">
                <a:solidFill>
                  <a:schemeClr val="bg1"/>
                </a:solidFill>
              </a:rPr>
              <a:t>Egrets</a:t>
            </a:r>
            <a:r>
              <a:rPr lang="hu-HU" sz="3200" b="1" dirty="0" smtClean="0">
                <a:solidFill>
                  <a:schemeClr val="bg1"/>
                </a:solidFill>
              </a:rPr>
              <a:t> (</a:t>
            </a:r>
            <a:r>
              <a:rPr lang="hu-HU" sz="3200" b="1" dirty="0" err="1" smtClean="0">
                <a:solidFill>
                  <a:schemeClr val="bg1"/>
                </a:solidFill>
              </a:rPr>
              <a:t>protected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bird</a:t>
            </a:r>
            <a:r>
              <a:rPr lang="hu-HU" sz="3200" b="1" dirty="0" smtClean="0">
                <a:solidFill>
                  <a:schemeClr val="bg1"/>
                </a:solidFill>
              </a:rPr>
              <a:t>)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7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328" y="0"/>
            <a:ext cx="9162288" cy="6873199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églalap 5"/>
          <p:cNvSpPr/>
          <p:nvPr/>
        </p:nvSpPr>
        <p:spPr>
          <a:xfrm>
            <a:off x="2719793" y="72737"/>
            <a:ext cx="6613235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</a:rPr>
              <a:t>Sphere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Lookout</a:t>
            </a:r>
            <a:r>
              <a:rPr lang="hu-HU" sz="3200" b="1" dirty="0" smtClean="0">
                <a:solidFill>
                  <a:schemeClr val="bg1"/>
                </a:solidFill>
              </a:rPr>
              <a:t> (Balatonboglár)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34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3294" y="285373"/>
            <a:ext cx="6191113" cy="1596177"/>
          </a:xfrm>
        </p:spPr>
        <p:txBody>
          <a:bodyPr/>
          <a:lstStyle/>
          <a:p>
            <a:r>
              <a:rPr lang="hu-HU" b="1" dirty="0" err="1" smtClean="0">
                <a:solidFill>
                  <a:srgbClr val="00B050"/>
                </a:solidFill>
              </a:rPr>
              <a:t>Hungarian</a:t>
            </a:r>
            <a:r>
              <a:rPr lang="hu-HU" b="1" dirty="0" smtClean="0">
                <a:solidFill>
                  <a:srgbClr val="00B050"/>
                </a:solidFill>
              </a:rPr>
              <a:t> CEI </a:t>
            </a:r>
            <a:r>
              <a:rPr lang="hu-HU" b="1" dirty="0" err="1" smtClean="0">
                <a:solidFill>
                  <a:srgbClr val="00B050"/>
                </a:solidFill>
              </a:rPr>
              <a:t>logo</a:t>
            </a:r>
            <a:r>
              <a:rPr lang="hu-HU" b="1" dirty="0">
                <a:solidFill>
                  <a:srgbClr val="00B050"/>
                </a:solidFill>
              </a:rPr>
              <a:t> </a:t>
            </a:r>
            <a:r>
              <a:rPr lang="hu-HU" b="1" dirty="0" smtClean="0">
                <a:solidFill>
                  <a:srgbClr val="00B050"/>
                </a:solidFill>
              </a:rPr>
              <a:t/>
            </a:r>
            <a:br>
              <a:rPr lang="hu-HU" b="1" dirty="0" smtClean="0">
                <a:solidFill>
                  <a:srgbClr val="00B050"/>
                </a:solidFill>
              </a:rPr>
            </a:br>
            <a:r>
              <a:rPr lang="hu-HU" sz="2800" b="1" dirty="0" smtClean="0">
                <a:solidFill>
                  <a:srgbClr val="00B050"/>
                </a:solidFill>
              </a:rPr>
              <a:t>(</a:t>
            </a:r>
            <a:r>
              <a:rPr lang="hu-HU" sz="2800" b="1" dirty="0" err="1" smtClean="0">
                <a:solidFill>
                  <a:srgbClr val="00B050"/>
                </a:solidFill>
              </a:rPr>
              <a:t>designed</a:t>
            </a:r>
            <a:r>
              <a:rPr lang="hu-HU" sz="2800" b="1" dirty="0" smtClean="0">
                <a:solidFill>
                  <a:srgbClr val="00B050"/>
                </a:solidFill>
              </a:rPr>
              <a:t> </a:t>
            </a:r>
            <a:r>
              <a:rPr lang="hu-HU" sz="2800" b="1" dirty="0" err="1" smtClean="0">
                <a:solidFill>
                  <a:srgbClr val="00B050"/>
                </a:solidFill>
              </a:rPr>
              <a:t>by</a:t>
            </a:r>
            <a:r>
              <a:rPr lang="hu-HU" sz="2800" b="1" dirty="0" smtClean="0">
                <a:solidFill>
                  <a:srgbClr val="00B050"/>
                </a:solidFill>
              </a:rPr>
              <a:t> Ervin, István and Tamás)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1687" y="2105720"/>
            <a:ext cx="6550152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The </a:t>
            </a:r>
            <a:r>
              <a:rPr lang="hu-HU" dirty="0" err="1" smtClean="0">
                <a:solidFill>
                  <a:srgbClr val="002060"/>
                </a:solidFill>
              </a:rPr>
              <a:t>meanings</a:t>
            </a:r>
            <a:r>
              <a:rPr lang="hu-HU" dirty="0" smtClean="0">
                <a:solidFill>
                  <a:srgbClr val="002060"/>
                </a:solidFill>
              </a:rPr>
              <a:t> of </a:t>
            </a:r>
            <a:r>
              <a:rPr lang="hu-HU" dirty="0" err="1" smtClean="0">
                <a:solidFill>
                  <a:srgbClr val="002060"/>
                </a:solidFill>
              </a:rPr>
              <a:t>our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symbols</a:t>
            </a:r>
            <a:r>
              <a:rPr lang="hu-HU" dirty="0" smtClean="0">
                <a:solidFill>
                  <a:srgbClr val="002060"/>
                </a:solidFill>
              </a:rPr>
              <a:t>: </a:t>
            </a:r>
          </a:p>
          <a:p>
            <a:pPr>
              <a:buBlip>
                <a:blip r:embed="rId3"/>
              </a:buBlip>
            </a:pPr>
            <a:r>
              <a:rPr lang="hu-HU" dirty="0" smtClean="0">
                <a:solidFill>
                  <a:srgbClr val="002060"/>
                </a:solidFill>
              </a:rPr>
              <a:t> Puli</a:t>
            </a:r>
            <a:r>
              <a:rPr lang="hu-HU" dirty="0">
                <a:solidFill>
                  <a:srgbClr val="002060"/>
                </a:solidFill>
              </a:rPr>
              <a:t>: </a:t>
            </a:r>
            <a:r>
              <a:rPr lang="hu-HU" dirty="0" err="1">
                <a:solidFill>
                  <a:srgbClr val="002060"/>
                </a:solidFill>
              </a:rPr>
              <a:t>ancient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Hungarian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sheperd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dog</a:t>
            </a:r>
            <a:endParaRPr lang="hu-HU" dirty="0">
              <a:solidFill>
                <a:srgbClr val="002060"/>
              </a:solidFill>
            </a:endParaRPr>
          </a:p>
          <a:p>
            <a:pPr>
              <a:buBlip>
                <a:blip r:embed="rId3"/>
              </a:buBlip>
            </a:pP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Tulip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fountain</a:t>
            </a:r>
            <a:r>
              <a:rPr lang="hu-HU" dirty="0">
                <a:solidFill>
                  <a:srgbClr val="002060"/>
                </a:solidFill>
              </a:rPr>
              <a:t>: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petals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are</a:t>
            </a:r>
            <a:r>
              <a:rPr lang="hu-HU" dirty="0">
                <a:solidFill>
                  <a:srgbClr val="002060"/>
                </a:solidFill>
              </a:rPr>
              <a:t> in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smtClean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smtClean="0">
                <a:solidFill>
                  <a:srgbClr val="002060"/>
                </a:solidFill>
              </a:rPr>
              <a:t>   </a:t>
            </a:r>
            <a:r>
              <a:rPr lang="hu-HU" dirty="0" err="1" smtClean="0">
                <a:solidFill>
                  <a:srgbClr val="002060"/>
                </a:solidFill>
              </a:rPr>
              <a:t>national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flag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colours</a:t>
            </a:r>
            <a:endParaRPr lang="hu-HU" dirty="0">
              <a:solidFill>
                <a:srgbClr val="002060"/>
              </a:solidFill>
            </a:endParaRPr>
          </a:p>
          <a:p>
            <a:pPr>
              <a:buBlip>
                <a:blip r:embed="rId3"/>
              </a:buBlip>
            </a:pPr>
            <a:r>
              <a:rPr lang="hu-HU" dirty="0" smtClean="0">
                <a:solidFill>
                  <a:srgbClr val="002060"/>
                </a:solidFill>
              </a:rPr>
              <a:t> In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middle</a:t>
            </a:r>
            <a:r>
              <a:rPr lang="hu-HU" dirty="0">
                <a:solidFill>
                  <a:srgbClr val="002060"/>
                </a:solidFill>
              </a:rPr>
              <a:t>: CEI </a:t>
            </a:r>
            <a:r>
              <a:rPr lang="hu-HU" dirty="0" err="1">
                <a:solidFill>
                  <a:srgbClr val="002060"/>
                </a:solidFill>
              </a:rPr>
              <a:t>symbol</a:t>
            </a:r>
            <a:endParaRPr lang="hu-HU" dirty="0">
              <a:solidFill>
                <a:srgbClr val="002060"/>
              </a:solidFill>
            </a:endParaRPr>
          </a:p>
          <a:p>
            <a:pPr>
              <a:buBlip>
                <a:blip r:embed="rId3"/>
              </a:buBlip>
            </a:pPr>
            <a:r>
              <a:rPr lang="hu-HU" dirty="0" smtClean="0">
                <a:solidFill>
                  <a:srgbClr val="002060"/>
                </a:solidFill>
              </a:rPr>
              <a:t> In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background</a:t>
            </a:r>
            <a:r>
              <a:rPr lang="hu-HU" dirty="0">
                <a:solidFill>
                  <a:srgbClr val="002060"/>
                </a:solidFill>
              </a:rPr>
              <a:t>: </a:t>
            </a:r>
            <a:r>
              <a:rPr lang="hu-HU" dirty="0" err="1">
                <a:solidFill>
                  <a:srgbClr val="002060"/>
                </a:solidFill>
              </a:rPr>
              <a:t>the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Earth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395" y="1083462"/>
            <a:ext cx="4425038" cy="4427487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575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273" y="0"/>
            <a:ext cx="9156192" cy="6867144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7786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28" y="0"/>
            <a:ext cx="10314432" cy="6873603"/>
          </a:xfr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églalap 5"/>
          <p:cNvSpPr/>
          <p:nvPr/>
        </p:nvSpPr>
        <p:spPr>
          <a:xfrm>
            <a:off x="2272144" y="72737"/>
            <a:ext cx="7301028" cy="1077218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</a:rPr>
              <a:t>Castle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Ruin</a:t>
            </a:r>
            <a:r>
              <a:rPr lang="hu-HU" sz="3200" b="1" dirty="0" smtClean="0">
                <a:solidFill>
                  <a:schemeClr val="bg1"/>
                </a:solidFill>
              </a:rPr>
              <a:t> of Szigliget (</a:t>
            </a:r>
            <a:r>
              <a:rPr lang="hu-HU" sz="3200" b="1" dirty="0" err="1" smtClean="0">
                <a:solidFill>
                  <a:schemeClr val="bg1"/>
                </a:solidFill>
              </a:rPr>
              <a:t>medieval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fortress</a:t>
            </a:r>
            <a:r>
              <a:rPr lang="hu-HU" sz="3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hu-HU" sz="3200" b="1" dirty="0">
                <a:solidFill>
                  <a:schemeClr val="bg1"/>
                </a:solidFill>
              </a:rPr>
              <a:t>m</a:t>
            </a:r>
            <a:r>
              <a:rPr lang="hu-HU" sz="3200" b="1" dirty="0" smtClean="0">
                <a:solidFill>
                  <a:schemeClr val="bg1"/>
                </a:solidFill>
              </a:rPr>
              <a:t>ountain </a:t>
            </a:r>
            <a:r>
              <a:rPr lang="hu-HU" sz="3200" b="1" dirty="0" err="1" smtClean="0">
                <a:solidFill>
                  <a:schemeClr val="bg1"/>
                </a:solidFill>
              </a:rPr>
              <a:t>climbing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tours</a:t>
            </a:r>
            <a:r>
              <a:rPr lang="hu-HU" sz="3200" b="1" dirty="0" smtClean="0">
                <a:solidFill>
                  <a:schemeClr val="bg1"/>
                </a:solidFill>
              </a:rPr>
              <a:t>)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6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9374"/>
            <a:ext cx="12315332" cy="6927374"/>
          </a:xfrm>
        </p:spPr>
      </p:pic>
    </p:spTree>
    <p:extLst>
      <p:ext uri="{BB962C8B-B14F-4D97-AF65-F5344CB8AC3E}">
        <p14:creationId xmlns:p14="http://schemas.microsoft.com/office/powerpoint/2010/main" val="3766375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64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719793" y="72737"/>
            <a:ext cx="6613235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Hévíz Lake </a:t>
            </a:r>
            <a:r>
              <a:rPr lang="hu-HU" sz="3200" b="1" dirty="0" err="1" smtClean="0">
                <a:solidFill>
                  <a:schemeClr val="bg1"/>
                </a:solidFill>
              </a:rPr>
              <a:t>with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t</a:t>
            </a:r>
            <a:r>
              <a:rPr lang="hu-HU" sz="3200" b="1" dirty="0" err="1" smtClean="0">
                <a:solidFill>
                  <a:schemeClr val="bg1"/>
                </a:solidFill>
              </a:rPr>
              <a:t>hermal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water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9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364" y="-51955"/>
            <a:ext cx="12284364" cy="690995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844805" y="0"/>
            <a:ext cx="8410025" cy="1077218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</a:rPr>
              <a:t>Central</a:t>
            </a:r>
            <a:r>
              <a:rPr lang="hu-HU" sz="3200" b="1" dirty="0" smtClean="0">
                <a:solidFill>
                  <a:schemeClr val="bg1"/>
                </a:solidFill>
              </a:rPr>
              <a:t> building </a:t>
            </a:r>
            <a:r>
              <a:rPr lang="hu-HU" sz="3200" b="1" dirty="0" err="1" smtClean="0">
                <a:solidFill>
                  <a:schemeClr val="bg1"/>
                </a:solidFill>
              </a:rPr>
              <a:t>on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the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middle</a:t>
            </a:r>
            <a:r>
              <a:rPr lang="hu-HU" sz="3200" b="1" dirty="0" smtClean="0">
                <a:solidFill>
                  <a:schemeClr val="bg1"/>
                </a:solidFill>
              </a:rPr>
              <a:t> of </a:t>
            </a:r>
            <a:r>
              <a:rPr lang="hu-HU" sz="3200" b="1" dirty="0" err="1" smtClean="0">
                <a:solidFill>
                  <a:schemeClr val="bg1"/>
                </a:solidFill>
              </a:rPr>
              <a:t>the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lake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with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tourist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apartments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37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537533" y="72737"/>
            <a:ext cx="9176644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Festetics </a:t>
            </a:r>
            <a:r>
              <a:rPr lang="hu-HU" sz="3200" b="1" dirty="0" err="1" smtClean="0">
                <a:solidFill>
                  <a:schemeClr val="bg1"/>
                </a:solidFill>
              </a:rPr>
              <a:t>Castle</a:t>
            </a:r>
            <a:r>
              <a:rPr lang="hu-HU" sz="3200" b="1" dirty="0" smtClean="0">
                <a:solidFill>
                  <a:schemeClr val="bg1"/>
                </a:solidFill>
              </a:rPr>
              <a:t> and </a:t>
            </a:r>
            <a:r>
              <a:rPr lang="hu-HU" sz="3200" b="1" dirty="0" err="1" smtClean="0">
                <a:solidFill>
                  <a:schemeClr val="bg1"/>
                </a:solidFill>
              </a:rPr>
              <a:t>its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Baroque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Garden</a:t>
            </a:r>
            <a:r>
              <a:rPr lang="hu-HU" sz="3200" b="1" dirty="0" smtClean="0">
                <a:solidFill>
                  <a:schemeClr val="bg1"/>
                </a:solidFill>
              </a:rPr>
              <a:t> (Keszthely)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56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7"/>
            <a:ext cx="12192000" cy="685364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163139" y="91210"/>
            <a:ext cx="5029516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The port of Keszthely City 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94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60170"/>
            <a:ext cx="7595616" cy="6510529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741" y="160171"/>
            <a:ext cx="4664259" cy="6510528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2"/>
          <p:cNvSpPr/>
          <p:nvPr/>
        </p:nvSpPr>
        <p:spPr>
          <a:xfrm>
            <a:off x="0" y="6583680"/>
            <a:ext cx="12188952" cy="27432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églalap 7"/>
          <p:cNvSpPr/>
          <p:nvPr/>
        </p:nvSpPr>
        <p:spPr>
          <a:xfrm>
            <a:off x="587667" y="365124"/>
            <a:ext cx="6613235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</a:rPr>
              <a:t>Satellite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images</a:t>
            </a:r>
            <a:r>
              <a:rPr lang="hu-HU" sz="3200" b="1" dirty="0" smtClean="0">
                <a:solidFill>
                  <a:schemeClr val="bg1"/>
                </a:solidFill>
              </a:rPr>
              <a:t> of Lake Balaton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9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3589" y="-217914"/>
            <a:ext cx="10515600" cy="1325563"/>
          </a:xfrm>
        </p:spPr>
        <p:txBody>
          <a:bodyPr/>
          <a:lstStyle/>
          <a:p>
            <a:r>
              <a:rPr lang="hu-HU" b="1" dirty="0" err="1" smtClean="0">
                <a:solidFill>
                  <a:srgbClr val="00B050"/>
                </a:solidFill>
              </a:rPr>
              <a:t>Accomodation</a:t>
            </a:r>
            <a:r>
              <a:rPr lang="hu-HU" b="1" dirty="0" smtClean="0">
                <a:solidFill>
                  <a:srgbClr val="00B050"/>
                </a:solidFill>
              </a:rPr>
              <a:t>: Hotel Willis and Hotel Bárány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8360"/>
            <a:ext cx="12192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6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97"/>
          <a:stretch/>
        </p:blipFill>
        <p:spPr>
          <a:xfrm>
            <a:off x="-1" y="3298192"/>
            <a:ext cx="5733287" cy="356506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07"/>
          <a:stretch/>
        </p:blipFill>
        <p:spPr>
          <a:xfrm>
            <a:off x="1" y="0"/>
            <a:ext cx="5733288" cy="35374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69"/>
          <a:stretch/>
        </p:blipFill>
        <p:spPr>
          <a:xfrm>
            <a:off x="5733288" y="-21021"/>
            <a:ext cx="6458712" cy="35493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548"/>
          <a:stretch/>
        </p:blipFill>
        <p:spPr>
          <a:xfrm>
            <a:off x="5733287" y="3528311"/>
            <a:ext cx="6458714" cy="33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4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88034"/>
            <a:ext cx="10515600" cy="1389784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B050"/>
                </a:solidFill>
              </a:rPr>
              <a:t>General </a:t>
            </a:r>
            <a:r>
              <a:rPr lang="hu-HU" b="1" dirty="0" err="1">
                <a:solidFill>
                  <a:srgbClr val="00B050"/>
                </a:solidFill>
              </a:rPr>
              <a:t>B</a:t>
            </a:r>
            <a:r>
              <a:rPr lang="hu-HU" b="1" dirty="0" err="1" smtClean="0">
                <a:solidFill>
                  <a:srgbClr val="00B050"/>
                </a:solidFill>
              </a:rPr>
              <a:t>oard</a:t>
            </a:r>
            <a:r>
              <a:rPr lang="hu-HU" b="1" dirty="0" smtClean="0">
                <a:solidFill>
                  <a:srgbClr val="00B050"/>
                </a:solidFill>
              </a:rPr>
              <a:t> of </a:t>
            </a:r>
            <a:r>
              <a:rPr lang="hu-HU" b="1" dirty="0" err="1" smtClean="0">
                <a:solidFill>
                  <a:srgbClr val="00B050"/>
                </a:solidFill>
              </a:rPr>
              <a:t>Hungarian</a:t>
            </a:r>
            <a:r>
              <a:rPr lang="hu-HU" b="1" dirty="0" smtClean="0">
                <a:solidFill>
                  <a:srgbClr val="00B050"/>
                </a:solidFill>
              </a:rPr>
              <a:t> CEI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11030527" cy="435133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Balaicz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Zoltán – </a:t>
            </a:r>
            <a:r>
              <a:rPr lang="hu-HU" dirty="0" err="1">
                <a:solidFill>
                  <a:srgbClr val="002060"/>
                </a:solidFill>
              </a:rPr>
              <a:t>Mayor</a:t>
            </a:r>
            <a:r>
              <a:rPr lang="hu-HU" dirty="0">
                <a:solidFill>
                  <a:srgbClr val="002060"/>
                </a:solidFill>
              </a:rPr>
              <a:t> of Zalaegerszeg City </a:t>
            </a:r>
            <a:r>
              <a:rPr lang="hu-HU" dirty="0" err="1">
                <a:solidFill>
                  <a:srgbClr val="002060"/>
                </a:solidFill>
              </a:rPr>
              <a:t>with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County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Rights</a:t>
            </a:r>
            <a:endParaRPr lang="hu-HU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hu-HU" dirty="0" smtClean="0">
                <a:solidFill>
                  <a:srgbClr val="002060"/>
                </a:solidFill>
              </a:rPr>
              <a:t> Kajári </a:t>
            </a:r>
            <a:r>
              <a:rPr lang="hu-HU" dirty="0">
                <a:solidFill>
                  <a:srgbClr val="002060"/>
                </a:solidFill>
              </a:rPr>
              <a:t>Attila – </a:t>
            </a:r>
            <a:r>
              <a:rPr lang="hu-HU" dirty="0" err="1">
                <a:solidFill>
                  <a:srgbClr val="002060"/>
                </a:solidFill>
              </a:rPr>
              <a:t>Director</a:t>
            </a:r>
            <a:r>
              <a:rPr lang="hu-HU" dirty="0">
                <a:solidFill>
                  <a:srgbClr val="002060"/>
                </a:solidFill>
              </a:rPr>
              <a:t> of Zalaegerszeg </a:t>
            </a:r>
            <a:r>
              <a:rPr lang="hu-HU" dirty="0" err="1">
                <a:solidFill>
                  <a:srgbClr val="002060"/>
                </a:solidFill>
              </a:rPr>
              <a:t>District</a:t>
            </a:r>
            <a:r>
              <a:rPr lang="hu-HU" dirty="0">
                <a:solidFill>
                  <a:srgbClr val="002060"/>
                </a:solidFill>
              </a:rPr>
              <a:t> Centre </a:t>
            </a:r>
            <a:r>
              <a:rPr lang="hu-HU" dirty="0" err="1">
                <a:solidFill>
                  <a:srgbClr val="002060"/>
                </a:solidFill>
              </a:rPr>
              <a:t>for</a:t>
            </a:r>
            <a:r>
              <a:rPr lang="hu-HU" dirty="0">
                <a:solidFill>
                  <a:srgbClr val="002060"/>
                </a:solidFill>
              </a:rPr>
              <a:t> Public 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    Education</a:t>
            </a:r>
            <a:endParaRPr lang="hu-HU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hu-HU" dirty="0" smtClean="0">
                <a:solidFill>
                  <a:srgbClr val="002060"/>
                </a:solidFill>
              </a:rPr>
              <a:t> Molnár </a:t>
            </a:r>
            <a:r>
              <a:rPr lang="hu-HU" dirty="0">
                <a:solidFill>
                  <a:srgbClr val="002060"/>
                </a:solidFill>
              </a:rPr>
              <a:t>Katalin – Financial </a:t>
            </a:r>
            <a:r>
              <a:rPr lang="hu-HU" dirty="0" err="1">
                <a:solidFill>
                  <a:srgbClr val="002060"/>
                </a:solidFill>
              </a:rPr>
              <a:t>Leader</a:t>
            </a:r>
            <a:r>
              <a:rPr lang="hu-HU" dirty="0">
                <a:solidFill>
                  <a:srgbClr val="002060"/>
                </a:solidFill>
              </a:rPr>
              <a:t> of Zalaegerszeg </a:t>
            </a:r>
            <a:r>
              <a:rPr lang="hu-HU" dirty="0" err="1">
                <a:solidFill>
                  <a:srgbClr val="002060"/>
                </a:solidFill>
              </a:rPr>
              <a:t>District</a:t>
            </a:r>
            <a:r>
              <a:rPr lang="hu-HU" dirty="0">
                <a:solidFill>
                  <a:srgbClr val="002060"/>
                </a:solidFill>
              </a:rPr>
              <a:t> Centre </a:t>
            </a:r>
            <a:r>
              <a:rPr lang="hu-HU" dirty="0" err="1" smtClean="0">
                <a:solidFill>
                  <a:srgbClr val="002060"/>
                </a:solidFill>
              </a:rPr>
              <a:t>for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smtClean="0">
                <a:solidFill>
                  <a:srgbClr val="002060"/>
                </a:solidFill>
              </a:rPr>
              <a:t>   Public </a:t>
            </a:r>
            <a:r>
              <a:rPr lang="hu-HU" dirty="0">
                <a:solidFill>
                  <a:srgbClr val="002060"/>
                </a:solidFill>
              </a:rPr>
              <a:t>Education</a:t>
            </a:r>
          </a:p>
          <a:p>
            <a:pPr>
              <a:buBlip>
                <a:blip r:embed="rId2"/>
              </a:buBlip>
            </a:pPr>
            <a:r>
              <a:rPr lang="hu-HU" dirty="0" smtClean="0">
                <a:solidFill>
                  <a:srgbClr val="002060"/>
                </a:solidFill>
              </a:rPr>
              <a:t> Dr</a:t>
            </a:r>
            <a:r>
              <a:rPr lang="hu-HU" dirty="0">
                <a:solidFill>
                  <a:srgbClr val="002060"/>
                </a:solidFill>
              </a:rPr>
              <a:t>. Háry András - </a:t>
            </a:r>
            <a:r>
              <a:rPr lang="en-US" dirty="0">
                <a:solidFill>
                  <a:srgbClr val="002060"/>
                </a:solidFill>
              </a:rPr>
              <a:t>Head of the JKK-</a:t>
            </a:r>
            <a:r>
              <a:rPr lang="en-US" dirty="0" err="1">
                <a:solidFill>
                  <a:srgbClr val="002060"/>
                </a:solidFill>
              </a:rPr>
              <a:t>ZalaZONE</a:t>
            </a:r>
            <a:r>
              <a:rPr lang="en-US" dirty="0">
                <a:solidFill>
                  <a:srgbClr val="002060"/>
                </a:solidFill>
              </a:rPr>
              <a:t> Vehicle Industry Test Center</a:t>
            </a:r>
            <a:r>
              <a:rPr lang="hu-HU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smtClean="0">
                <a:solidFill>
                  <a:srgbClr val="002060"/>
                </a:solidFill>
              </a:rPr>
              <a:t>   </a:t>
            </a:r>
            <a:r>
              <a:rPr lang="en-US" dirty="0">
                <a:solidFill>
                  <a:srgbClr val="002060"/>
                </a:solidFill>
              </a:rPr>
              <a:t>CEO of </a:t>
            </a:r>
            <a:r>
              <a:rPr lang="en-US" dirty="0" err="1">
                <a:solidFill>
                  <a:srgbClr val="002060"/>
                </a:solidFill>
              </a:rPr>
              <a:t>ZalaZONE</a:t>
            </a:r>
            <a:r>
              <a:rPr lang="en-US" dirty="0">
                <a:solidFill>
                  <a:srgbClr val="002060"/>
                </a:solidFill>
              </a:rPr>
              <a:t> Industrial Park Ltd.</a:t>
            </a:r>
            <a:r>
              <a:rPr lang="hu-HU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Managing Director of </a:t>
            </a:r>
            <a:r>
              <a:rPr lang="en-US" dirty="0" err="1" smtClean="0">
                <a:solidFill>
                  <a:srgbClr val="002060"/>
                </a:solidFill>
              </a:rPr>
              <a:t>ZalaZONE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Science </a:t>
            </a:r>
            <a:r>
              <a:rPr lang="en-US" dirty="0">
                <a:solidFill>
                  <a:srgbClr val="002060"/>
                </a:solidFill>
              </a:rPr>
              <a:t>Park Ltd.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endParaRPr lang="hu-HU" dirty="0"/>
          </a:p>
        </p:txBody>
      </p:sp>
      <p:sp>
        <p:nvSpPr>
          <p:cNvPr id="4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57661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79062"/>
            <a:ext cx="12220118" cy="91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4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289" y="3230593"/>
            <a:ext cx="6473952" cy="362740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980" y="-87207"/>
            <a:ext cx="6447261" cy="38606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3788"/>
            <a:ext cx="5773610" cy="384421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7207"/>
            <a:ext cx="5797296" cy="386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4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1040" y="0"/>
            <a:ext cx="109667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err="1" smtClean="0">
                <a:solidFill>
                  <a:srgbClr val="00B050"/>
                </a:solidFill>
              </a:rPr>
              <a:t>Schools</a:t>
            </a:r>
            <a:r>
              <a:rPr lang="hu-HU" b="1" dirty="0" smtClean="0">
                <a:solidFill>
                  <a:srgbClr val="00B050"/>
                </a:solidFill>
              </a:rPr>
              <a:t>: Petőfi Sándor </a:t>
            </a:r>
            <a:r>
              <a:rPr lang="hu-HU" b="1" dirty="0" err="1" smtClean="0">
                <a:solidFill>
                  <a:srgbClr val="00B050"/>
                </a:solidFill>
              </a:rPr>
              <a:t>Hungarian</a:t>
            </a:r>
            <a:r>
              <a:rPr lang="hu-HU" b="1" dirty="0" smtClean="0">
                <a:solidFill>
                  <a:srgbClr val="00B050"/>
                </a:solidFill>
              </a:rPr>
              <a:t>-English </a:t>
            </a:r>
            <a:r>
              <a:rPr lang="hu-HU" b="1" dirty="0" err="1" smtClean="0">
                <a:solidFill>
                  <a:srgbClr val="00B050"/>
                </a:solidFill>
              </a:rPr>
              <a:t>Bilingual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School</a:t>
            </a:r>
            <a:r>
              <a:rPr lang="hu-HU" b="1" dirty="0" smtClean="0">
                <a:solidFill>
                  <a:srgbClr val="00B050"/>
                </a:solidFill>
              </a:rPr>
              <a:t> and Zrínyi Miklós </a:t>
            </a:r>
            <a:r>
              <a:rPr lang="hu-HU" b="1" dirty="0" err="1" smtClean="0">
                <a:solidFill>
                  <a:srgbClr val="00B050"/>
                </a:solidFill>
              </a:rPr>
              <a:t>Grammar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School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0719" y="1360714"/>
            <a:ext cx="9213681" cy="5486400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74497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368541"/>
          </a:xfrm>
        </p:spPr>
      </p:pic>
    </p:spTree>
    <p:extLst>
      <p:ext uri="{BB962C8B-B14F-4D97-AF65-F5344CB8AC3E}">
        <p14:creationId xmlns:p14="http://schemas.microsoft.com/office/powerpoint/2010/main" val="23987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71269" cy="6832600"/>
          </a:xfrm>
        </p:spPr>
      </p:pic>
    </p:spTree>
    <p:extLst>
      <p:ext uri="{BB962C8B-B14F-4D97-AF65-F5344CB8AC3E}">
        <p14:creationId xmlns:p14="http://schemas.microsoft.com/office/powerpoint/2010/main" val="1982710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904" y="0"/>
            <a:ext cx="10086096" cy="6845300"/>
          </a:xfrm>
          <a:prstGeom prst="rect">
            <a:avLst/>
          </a:prstGeo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églalap 5"/>
          <p:cNvSpPr/>
          <p:nvPr/>
        </p:nvSpPr>
        <p:spPr>
          <a:xfrm>
            <a:off x="3186540" y="91209"/>
            <a:ext cx="5929741" cy="584775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Zrínyi Miklós </a:t>
            </a:r>
            <a:r>
              <a:rPr lang="hu-HU" sz="3200" b="1" dirty="0" err="1" smtClean="0">
                <a:solidFill>
                  <a:schemeClr val="bg1"/>
                </a:solidFill>
              </a:rPr>
              <a:t>Grammar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School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71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79" y="0"/>
            <a:ext cx="10283786" cy="6858000"/>
          </a:xfrm>
          <a:prstGeom prst="rect">
            <a:avLst/>
          </a:prstGeom>
        </p:spPr>
      </p:pic>
      <p:sp>
        <p:nvSpPr>
          <p:cNvPr id="3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27508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419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 smtClean="0">
                <a:solidFill>
                  <a:srgbClr val="00B050"/>
                </a:solidFill>
              </a:rPr>
              <a:t>Some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pictures</a:t>
            </a:r>
            <a:r>
              <a:rPr lang="hu-HU" b="1" dirty="0" smtClean="0">
                <a:solidFill>
                  <a:srgbClr val="00B050"/>
                </a:solidFill>
              </a:rPr>
              <a:t> of </a:t>
            </a:r>
            <a:r>
              <a:rPr lang="hu-HU" b="1" dirty="0" err="1" smtClean="0">
                <a:solidFill>
                  <a:srgbClr val="00B050"/>
                </a:solidFill>
              </a:rPr>
              <a:t>ZalaZone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introductory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slides</a:t>
            </a:r>
            <a:r>
              <a:rPr lang="hu-HU" b="1" dirty="0" smtClean="0">
                <a:solidFill>
                  <a:srgbClr val="00B050"/>
                </a:solidFill>
              </a:rPr>
              <a:t/>
            </a:r>
            <a:br>
              <a:rPr lang="hu-HU" b="1" dirty="0" smtClean="0">
                <a:solidFill>
                  <a:srgbClr val="00B050"/>
                </a:solidFill>
              </a:rPr>
            </a:br>
            <a:r>
              <a:rPr lang="hu-HU" sz="3600" b="1" dirty="0" smtClean="0">
                <a:solidFill>
                  <a:srgbClr val="00B050"/>
                </a:solidFill>
              </a:rPr>
              <a:t>(The main </a:t>
            </a:r>
            <a:r>
              <a:rPr lang="hu-HU" sz="3600" b="1" dirty="0" err="1" smtClean="0">
                <a:solidFill>
                  <a:srgbClr val="00B050"/>
                </a:solidFill>
              </a:rPr>
              <a:t>sponsor</a:t>
            </a:r>
            <a:r>
              <a:rPr lang="hu-HU" sz="3600" b="1" dirty="0" smtClean="0">
                <a:solidFill>
                  <a:srgbClr val="00B050"/>
                </a:solidFill>
              </a:rPr>
              <a:t> of 2027 </a:t>
            </a:r>
            <a:r>
              <a:rPr lang="hu-HU" sz="3600" b="1" dirty="0" err="1" smtClean="0">
                <a:solidFill>
                  <a:srgbClr val="00B050"/>
                </a:solidFill>
              </a:rPr>
              <a:t>conference</a:t>
            </a:r>
            <a:r>
              <a:rPr lang="hu-HU" sz="3600" b="1" dirty="0" smtClean="0">
                <a:solidFill>
                  <a:srgbClr val="00B050"/>
                </a:solidFill>
              </a:rPr>
              <a:t>)</a:t>
            </a:r>
            <a:endParaRPr lang="en-GB" sz="3600" b="1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7008"/>
            <a:ext cx="12192000" cy="65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4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7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9872" y="-216281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solidFill>
                  <a:srgbClr val="00B050"/>
                </a:solidFill>
              </a:rPr>
              <a:t>Our</a:t>
            </a:r>
            <a:r>
              <a:rPr lang="hu-HU" b="1" dirty="0" smtClean="0">
                <a:solidFill>
                  <a:srgbClr val="00B050"/>
                </a:solidFill>
              </a:rPr>
              <a:t> city </a:t>
            </a:r>
            <a:r>
              <a:rPr lang="hu-HU" b="1" dirty="0" err="1" smtClean="0">
                <a:solidFill>
                  <a:srgbClr val="00B050"/>
                </a:solidFill>
              </a:rPr>
              <a:t>via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images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6163"/>
            <a:ext cx="12192000" cy="60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8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1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82985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6091" y="5684837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</a:t>
            </a:r>
            <a:r>
              <a:rPr lang="en-US" b="1" dirty="0" smtClean="0">
                <a:solidFill>
                  <a:schemeClr val="bg1"/>
                </a:solidFill>
              </a:rPr>
              <a:t>hank you for your attention</a:t>
            </a:r>
            <a:r>
              <a:rPr lang="hu-HU" b="1" dirty="0" smtClean="0">
                <a:solidFill>
                  <a:schemeClr val="bg1"/>
                </a:solidFill>
              </a:rPr>
              <a:t>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591623" y="-52548"/>
            <a:ext cx="7330139" cy="62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Image sources are listed in the slide notes.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85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08089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0886"/>
            <a:ext cx="12192000" cy="6858000"/>
          </a:xfrm>
        </p:spPr>
      </p:pic>
      <p:sp>
        <p:nvSpPr>
          <p:cNvPr id="5" name="Téglalap 4"/>
          <p:cNvSpPr/>
          <p:nvPr/>
        </p:nvSpPr>
        <p:spPr>
          <a:xfrm>
            <a:off x="2711202" y="92364"/>
            <a:ext cx="7088579" cy="646331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Dísz </a:t>
            </a:r>
            <a:r>
              <a:rPr lang="hu-HU" sz="3600" b="1" dirty="0" err="1" smtClean="0">
                <a:solidFill>
                  <a:schemeClr val="bg1"/>
                </a:solidFill>
              </a:rPr>
              <a:t>Square</a:t>
            </a:r>
            <a:r>
              <a:rPr lang="hu-HU" sz="3600" b="1" dirty="0" smtClean="0">
                <a:solidFill>
                  <a:schemeClr val="bg1"/>
                </a:solidFill>
              </a:rPr>
              <a:t> </a:t>
            </a:r>
            <a:r>
              <a:rPr lang="hu-HU" sz="3600" b="1" dirty="0" err="1" smtClean="0">
                <a:solidFill>
                  <a:schemeClr val="bg1"/>
                </a:solidFill>
              </a:rPr>
              <a:t>with</a:t>
            </a:r>
            <a:r>
              <a:rPr lang="hu-HU" sz="3600" b="1" dirty="0" smtClean="0">
                <a:solidFill>
                  <a:schemeClr val="bg1"/>
                </a:solidFill>
              </a:rPr>
              <a:t> </a:t>
            </a:r>
            <a:r>
              <a:rPr lang="hu-HU" sz="3600" b="1" dirty="0" err="1" smtClean="0">
                <a:solidFill>
                  <a:schemeClr val="bg1"/>
                </a:solidFill>
              </a:rPr>
              <a:t>the</a:t>
            </a:r>
            <a:r>
              <a:rPr lang="hu-HU" sz="3600" b="1" dirty="0" smtClean="0">
                <a:solidFill>
                  <a:schemeClr val="bg1"/>
                </a:solidFill>
              </a:rPr>
              <a:t> </a:t>
            </a:r>
            <a:r>
              <a:rPr lang="hu-HU" sz="3600" b="1" dirty="0" err="1" smtClean="0">
                <a:solidFill>
                  <a:schemeClr val="bg1"/>
                </a:solidFill>
              </a:rPr>
              <a:t>Tulip</a:t>
            </a:r>
            <a:r>
              <a:rPr lang="hu-HU" sz="3600" b="1" dirty="0" smtClean="0">
                <a:solidFill>
                  <a:schemeClr val="bg1"/>
                </a:solidFill>
              </a:rPr>
              <a:t> </a:t>
            </a:r>
            <a:r>
              <a:rPr lang="hu-HU" sz="3600" b="1" dirty="0" err="1" smtClean="0">
                <a:solidFill>
                  <a:schemeClr val="bg1"/>
                </a:solidFill>
              </a:rPr>
              <a:t>fountain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3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887" y="0"/>
            <a:ext cx="9228160" cy="6858000"/>
          </a:xfrm>
        </p:spPr>
      </p:pic>
      <p:sp>
        <p:nvSpPr>
          <p:cNvPr id="5" name="Rectangle 1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CB3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2"/>
          <p:cNvSpPr/>
          <p:nvPr/>
        </p:nvSpPr>
        <p:spPr>
          <a:xfrm>
            <a:off x="11914632" y="0"/>
            <a:ext cx="274320" cy="6858000"/>
          </a:xfrm>
          <a:prstGeom prst="rect">
            <a:avLst/>
          </a:prstGeom>
          <a:solidFill>
            <a:srgbClr val="4EC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églalap 1"/>
          <p:cNvSpPr/>
          <p:nvPr/>
        </p:nvSpPr>
        <p:spPr>
          <a:xfrm>
            <a:off x="3482110" y="0"/>
            <a:ext cx="4276436" cy="646331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 smtClean="0">
                <a:solidFill>
                  <a:schemeClr val="bg1"/>
                </a:solidFill>
              </a:rPr>
              <a:t>Tulip</a:t>
            </a:r>
            <a:r>
              <a:rPr lang="hu-HU" sz="3600" b="1" dirty="0" smtClean="0">
                <a:solidFill>
                  <a:schemeClr val="bg1"/>
                </a:solidFill>
              </a:rPr>
              <a:t> </a:t>
            </a:r>
            <a:r>
              <a:rPr lang="hu-HU" sz="3600" b="1" dirty="0" err="1" smtClean="0">
                <a:solidFill>
                  <a:schemeClr val="bg1"/>
                </a:solidFill>
              </a:rPr>
              <a:t>fountain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0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829"/>
          </a:xfrm>
        </p:spPr>
      </p:pic>
      <p:sp>
        <p:nvSpPr>
          <p:cNvPr id="5" name="Téglalap 4"/>
          <p:cNvSpPr/>
          <p:nvPr/>
        </p:nvSpPr>
        <p:spPr>
          <a:xfrm>
            <a:off x="2281383" y="41959"/>
            <a:ext cx="8109526" cy="646331"/>
          </a:xfrm>
          <a:prstGeom prst="rect">
            <a:avLst/>
          </a:prstGeom>
          <a:solidFill>
            <a:srgbClr val="3CB37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</a:rPr>
              <a:t>Heart</a:t>
            </a:r>
            <a:r>
              <a:rPr lang="hu-HU" sz="3600" b="1" dirty="0" smtClean="0">
                <a:solidFill>
                  <a:schemeClr val="bg1"/>
                </a:solidFill>
              </a:rPr>
              <a:t> of </a:t>
            </a:r>
            <a:r>
              <a:rPr lang="hu-HU" sz="3600" b="1" dirty="0" err="1" smtClean="0">
                <a:solidFill>
                  <a:schemeClr val="bg1"/>
                </a:solidFill>
              </a:rPr>
              <a:t>Jesus</a:t>
            </a:r>
            <a:r>
              <a:rPr lang="hu-HU" sz="3600" b="1" dirty="0" smtClean="0">
                <a:solidFill>
                  <a:schemeClr val="bg1"/>
                </a:solidFill>
              </a:rPr>
              <a:t> </a:t>
            </a:r>
            <a:r>
              <a:rPr lang="hu-HU" sz="3600" b="1" dirty="0" err="1" smtClean="0">
                <a:solidFill>
                  <a:schemeClr val="bg1"/>
                </a:solidFill>
              </a:rPr>
              <a:t>Roman</a:t>
            </a:r>
            <a:r>
              <a:rPr lang="hu-HU" sz="3600" b="1" dirty="0" smtClean="0">
                <a:solidFill>
                  <a:schemeClr val="bg1"/>
                </a:solidFill>
              </a:rPr>
              <a:t> </a:t>
            </a:r>
            <a:r>
              <a:rPr lang="hu-HU" sz="3600" b="1" dirty="0" err="1" smtClean="0">
                <a:solidFill>
                  <a:schemeClr val="bg1"/>
                </a:solidFill>
              </a:rPr>
              <a:t>Catholic</a:t>
            </a:r>
            <a:r>
              <a:rPr lang="hu-HU" sz="3600" b="1" dirty="0" smtClean="0">
                <a:solidFill>
                  <a:schemeClr val="bg1"/>
                </a:solidFill>
              </a:rPr>
              <a:t> </a:t>
            </a:r>
            <a:r>
              <a:rPr lang="hu-HU" sz="3600" b="1" dirty="0" err="1">
                <a:solidFill>
                  <a:schemeClr val="bg1"/>
                </a:solidFill>
              </a:rPr>
              <a:t>C</a:t>
            </a:r>
            <a:r>
              <a:rPr lang="hu-HU" sz="3600" b="1" dirty="0" err="1" smtClean="0">
                <a:solidFill>
                  <a:schemeClr val="bg1"/>
                </a:solidFill>
              </a:rPr>
              <a:t>hurch</a:t>
            </a:r>
            <a:r>
              <a:rPr lang="hu-HU" sz="3600" b="1" dirty="0" smtClean="0">
                <a:solidFill>
                  <a:schemeClr val="bg1"/>
                </a:solidFill>
              </a:rPr>
              <a:t> 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5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1344</Words>
  <Application>Microsoft Office PowerPoint</Application>
  <PresentationFormat>Szélesvásznú</PresentationFormat>
  <Paragraphs>234</Paragraphs>
  <Slides>53</Slides>
  <Notes>52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Office-téma</vt:lpstr>
      <vt:lpstr>Introducing the role of host  for the CEI conference in 2027</vt:lpstr>
      <vt:lpstr>Main Theme of 2027 Conference: Sustainable Mobility, Natural and Cultural Heritage</vt:lpstr>
      <vt:lpstr>Hungarian CEI logo  (designed by Ervin, István and Tamás)</vt:lpstr>
      <vt:lpstr>General Board of Hungarian CEI</vt:lpstr>
      <vt:lpstr>Our city via images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Göcsej Village Museum (Skanzen)</vt:lpstr>
      <vt:lpstr>PowerPoint-bemutató</vt:lpstr>
      <vt:lpstr>PowerPoint-bemutató</vt:lpstr>
      <vt:lpstr>PowerPoint-bemutató</vt:lpstr>
      <vt:lpstr>Lake Gébárt and its surroundings</vt:lpstr>
      <vt:lpstr>PowerPoint-bemutató</vt:lpstr>
      <vt:lpstr>PowerPoint-bemutató</vt:lpstr>
      <vt:lpstr>PowerPoint-bemutató</vt:lpstr>
      <vt:lpstr>AquaCity</vt:lpstr>
      <vt:lpstr>PowerPoint-bemutató</vt:lpstr>
      <vt:lpstr>PowerPoint-bemutató</vt:lpstr>
      <vt:lpstr>Places to visit on Field Trips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Accomodation: Hotel Willis and Hotel Bárány</vt:lpstr>
      <vt:lpstr>PowerPoint-bemutató</vt:lpstr>
      <vt:lpstr>PowerPoint-bemutató</vt:lpstr>
      <vt:lpstr>PowerPoint-bemutató</vt:lpstr>
      <vt:lpstr>Schools: Petőfi Sándor Hungarian-English Bilingual School and Zrínyi Miklós Grammar School</vt:lpstr>
      <vt:lpstr>PowerPoint-bemutató</vt:lpstr>
      <vt:lpstr>PowerPoint-bemutató</vt:lpstr>
      <vt:lpstr>PowerPoint-bemutató</vt:lpstr>
      <vt:lpstr>PowerPoint-bemutató</vt:lpstr>
      <vt:lpstr>Some pictures of ZalaZone introductory slides (The main sponsor of 2027 conference)</vt:lpstr>
      <vt:lpstr>PowerPoint-bemutató</vt:lpstr>
      <vt:lpstr>PowerPoint-bemutató</vt:lpstr>
      <vt:lpstr>PowerPoint-bemutató</vt:lpstr>
      <vt:lpstr>PowerPoint-bemutató</vt:lpstr>
      <vt:lpstr>PowerPoint-bemutató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role of host for the CEI conference in 2027</dc:title>
  <dc:creator>Tuboly Ervin</dc:creator>
  <cp:lastModifiedBy>Tuboly Ervin</cp:lastModifiedBy>
  <cp:revision>87</cp:revision>
  <dcterms:created xsi:type="dcterms:W3CDTF">2026-01-20T12:17:04Z</dcterms:created>
  <dcterms:modified xsi:type="dcterms:W3CDTF">2026-02-09T10:59:49Z</dcterms:modified>
</cp:coreProperties>
</file>